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2"/>
  </p:notesMasterIdLst>
  <p:sldIdLst>
    <p:sldId id="260" r:id="rId2"/>
    <p:sldId id="261" r:id="rId3"/>
    <p:sldId id="259" r:id="rId4"/>
    <p:sldId id="257" r:id="rId5"/>
    <p:sldId id="274" r:id="rId6"/>
    <p:sldId id="263" r:id="rId7"/>
    <p:sldId id="275" r:id="rId8"/>
    <p:sldId id="265" r:id="rId9"/>
    <p:sldId id="266" r:id="rId10"/>
    <p:sldId id="267" r:id="rId11"/>
    <p:sldId id="268" r:id="rId12"/>
    <p:sldId id="269" r:id="rId13"/>
    <p:sldId id="277" r:id="rId14"/>
    <p:sldId id="270" r:id="rId15"/>
    <p:sldId id="264" r:id="rId16"/>
    <p:sldId id="276" r:id="rId17"/>
    <p:sldId id="272" r:id="rId18"/>
    <p:sldId id="271" r:id="rId19"/>
    <p:sldId id="273" r:id="rId20"/>
    <p:sldId id="30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1" r:id="rId34"/>
    <p:sldId id="290" r:id="rId35"/>
    <p:sldId id="293" r:id="rId36"/>
    <p:sldId id="292" r:id="rId37"/>
    <p:sldId id="294" r:id="rId38"/>
    <p:sldId id="295" r:id="rId39"/>
    <p:sldId id="296" r:id="rId40"/>
    <p:sldId id="297" r:id="rId41"/>
    <p:sldId id="298" r:id="rId42"/>
    <p:sldId id="299" r:id="rId43"/>
    <p:sldId id="300" r:id="rId44"/>
    <p:sldId id="301" r:id="rId45"/>
    <p:sldId id="302" r:id="rId46"/>
    <p:sldId id="303" r:id="rId47"/>
    <p:sldId id="304" r:id="rId48"/>
    <p:sldId id="305" r:id="rId49"/>
    <p:sldId id="306" r:id="rId50"/>
    <p:sldId id="308" r:id="rId51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996600"/>
    <a:srgbClr val="FF9900"/>
    <a:srgbClr val="FF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08" autoAdjust="0"/>
    <p:restoredTop sz="94660"/>
  </p:normalViewPr>
  <p:slideViewPr>
    <p:cSldViewPr>
      <p:cViewPr varScale="1">
        <p:scale>
          <a:sx n="88" d="100"/>
          <a:sy n="88" d="100"/>
        </p:scale>
        <p:origin x="-1296" y="-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77694C-D299-4627-953E-DAC27F485270}" type="datetimeFigureOut">
              <a:rPr lang="zh-TW" altLang="en-US" smtClean="0"/>
              <a:t>2018/1/8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575E5F-6EF6-44C4-8EAE-B6D6602AC90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386208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A297A-B2D2-4874-8A73-7E5BA443DD77}" type="datetime1">
              <a:rPr lang="zh-TW" altLang="en-US" smtClean="0"/>
              <a:t>2018/1/8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DA4F4-52DE-44A2-9828-6F971FD0A35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759187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2A2022-286E-48F5-A2AB-A9E3C736F238}" type="datetime1">
              <a:rPr lang="zh-TW" altLang="en-US" smtClean="0"/>
              <a:t>2018/1/8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DA4F4-52DE-44A2-9828-6F971FD0A35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377573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D134C-2647-4F24-9E80-3DB45C6436FB}" type="datetime1">
              <a:rPr lang="zh-TW" altLang="en-US" smtClean="0"/>
              <a:t>2018/1/8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DA4F4-52DE-44A2-9828-6F971FD0A35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16162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E1DC57-BD3C-4D25-9563-10ABBA3A8DBF}" type="datetime1">
              <a:rPr lang="zh-TW" altLang="en-US" smtClean="0"/>
              <a:t>2018/1/8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DA4F4-52DE-44A2-9828-6F971FD0A35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50828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4182A-32A8-4D17-B1FC-4FB737429D8C}" type="datetime1">
              <a:rPr lang="zh-TW" altLang="en-US" smtClean="0"/>
              <a:t>2018/1/8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DA4F4-52DE-44A2-9828-6F971FD0A35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47384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B605F-B0EA-425B-8469-E5FDC763B800}" type="datetime1">
              <a:rPr lang="zh-TW" altLang="en-US" smtClean="0"/>
              <a:t>2018/1/8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DA4F4-52DE-44A2-9828-6F971FD0A35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776985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0C686-3792-415A-9601-88FEC2216186}" type="datetime1">
              <a:rPr lang="zh-TW" altLang="en-US" smtClean="0"/>
              <a:t>2018/1/8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DA4F4-52DE-44A2-9828-6F971FD0A35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928342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87A7E-E9F7-4F90-8567-F7F13E368151}" type="datetime1">
              <a:rPr lang="zh-TW" altLang="en-US" smtClean="0"/>
              <a:t>2018/1/8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DA4F4-52DE-44A2-9828-6F971FD0A35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302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31C95-6868-4FDD-9BB8-382CB8851395}" type="datetime1">
              <a:rPr lang="zh-TW" altLang="en-US" smtClean="0"/>
              <a:t>2018/1/8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DA4F4-52DE-44A2-9828-6F971FD0A35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20525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9BEA4-3C08-45AF-9E23-7836796E748D}" type="datetime1">
              <a:rPr lang="zh-TW" altLang="en-US" smtClean="0"/>
              <a:t>2018/1/8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DA4F4-52DE-44A2-9828-6F971FD0A35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753862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05BB37-2D09-443A-9044-693AF0580D91}" type="datetime1">
              <a:rPr lang="zh-TW" altLang="en-US" smtClean="0"/>
              <a:t>2018/1/8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DA4F4-52DE-44A2-9828-6F971FD0A35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413563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647B99-A8A3-4A29-85DB-6A576335F8B2}" type="datetime1">
              <a:rPr lang="zh-TW" altLang="en-US" smtClean="0"/>
              <a:t>2018/1/8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ADA4F4-52DE-44A2-9828-6F971FD0A35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232072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wmf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w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wmf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wmf"/><Relationship Id="rId2" Type="http://schemas.openxmlformats.org/officeDocument/2006/relationships/image" Target="../media/image56.wmf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7.wmf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0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openxmlformats.org/officeDocument/2006/relationships/image" Target="../media/image3.png"/><Relationship Id="rId4" Type="http://schemas.openxmlformats.org/officeDocument/2006/relationships/image" Target="../media/image11.png"/><Relationship Id="rId9" Type="http://schemas.openxmlformats.org/officeDocument/2006/relationships/image" Target="../media/image15.jpe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wm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0" y="1099782"/>
            <a:ext cx="4355976" cy="4705482"/>
          </a:xfrm>
          <a:prstGeom prst="rect">
            <a:avLst/>
          </a:prstGeom>
          <a:solidFill>
            <a:srgbClr val="C6C8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0DC8A-3EFD-48E5-90C2-B1B3EA3747D3}" type="slidenum">
              <a:rPr lang="zh-TW" altLang="en-US" smtClean="0"/>
              <a:t>1</a:t>
            </a:fld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696" y="1099782"/>
            <a:ext cx="7416824" cy="4705482"/>
          </a:xfrm>
          <a:prstGeom prst="rect">
            <a:avLst/>
          </a:prstGeom>
        </p:spPr>
      </p:pic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-36513" y="1412776"/>
            <a:ext cx="6516725" cy="4392488"/>
          </a:xfrm>
        </p:spPr>
        <p:txBody>
          <a:bodyPr anchor="t" anchorCtr="0">
            <a:noAutofit/>
          </a:bodyPr>
          <a:lstStyle/>
          <a:p>
            <a:r>
              <a:rPr lang="zh-TW" altLang="en-US" sz="4000" b="1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微軟正黑體" panose="020B0604030504040204" pitchFamily="34" charset="-120"/>
              </a:rPr>
              <a:t>  輕鬆</a:t>
            </a:r>
            <a:r>
              <a:rPr lang="zh-TW" altLang="en-US" sz="4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微軟正黑體" panose="020B0604030504040204" pitchFamily="34" charset="-120"/>
              </a:rPr>
              <a:t>使用</a:t>
            </a:r>
            <a:r>
              <a:rPr lang="en-US" altLang="zh-TW" sz="4000" b="1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微軟正黑體" panose="020B0604030504040204" pitchFamily="34" charset="-120"/>
              </a:rPr>
              <a:t>ArduTalk</a:t>
            </a:r>
            <a:br>
              <a:rPr lang="en-US" altLang="zh-TW" sz="4000" b="1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微軟正黑體" panose="020B0604030504040204" pitchFamily="34" charset="-120"/>
              </a:rPr>
            </a:br>
            <a:r>
              <a:rPr lang="zh-TW" altLang="en-US" sz="4000" b="1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微軟正黑體" panose="020B0604030504040204" pitchFamily="34" charset="-120"/>
              </a:rPr>
              <a:t>  開</a:t>
            </a:r>
            <a:r>
              <a:rPr lang="zh-TW" altLang="en-US" sz="4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微軟正黑體" panose="020B0604030504040204" pitchFamily="34" charset="-120"/>
              </a:rPr>
              <a:t>發物聯網應用</a:t>
            </a:r>
            <a:endParaRPr lang="en-US" altLang="zh-TW" sz="4000" b="1" dirty="0" smtClean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微軟正黑體" panose="020B0604030504040204" pitchFamily="34" charset="-120"/>
            </a:endParaRPr>
          </a:p>
          <a:p>
            <a:endParaRPr lang="en-US" altLang="zh-TW" sz="4000" dirty="0" smtClean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  <a:p>
            <a:endParaRPr lang="en-US" altLang="zh-TW" sz="4000" dirty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  <a:p>
            <a:r>
              <a:rPr lang="en-US" altLang="zh-TW" sz="2800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微軟正黑體" panose="020B0604030504040204" pitchFamily="34" charset="-120"/>
              </a:rPr>
              <a:t>    </a:t>
            </a:r>
            <a:r>
              <a:rPr lang="zh-TW" altLang="en-US" sz="2800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微軟正黑體" panose="020B0604030504040204" pitchFamily="34" charset="-120"/>
              </a:rPr>
              <a:t>林勻蔚 </a:t>
            </a:r>
            <a:r>
              <a:rPr lang="en-US" altLang="zh-TW" sz="2800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微軟正黑體" panose="020B0604030504040204" pitchFamily="34" charset="-120"/>
              </a:rPr>
              <a:t/>
            </a:r>
            <a:br>
              <a:rPr lang="en-US" altLang="zh-TW" sz="2800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微軟正黑體" panose="020B0604030504040204" pitchFamily="34" charset="-120"/>
              </a:rPr>
            </a:br>
            <a:r>
              <a:rPr lang="en-US" altLang="zh-TW" sz="2800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微軟正黑體" panose="020B0604030504040204" pitchFamily="34" charset="-120"/>
              </a:rPr>
              <a:t>    </a:t>
            </a:r>
            <a:r>
              <a:rPr lang="en-US" altLang="zh-TW" sz="2800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微軟正黑體" panose="020B0604030504040204" pitchFamily="34" charset="-120"/>
              </a:rPr>
              <a:t>jyneda@gmail.com</a:t>
            </a:r>
            <a:endParaRPr lang="en-US" altLang="zh-TW" sz="2800" dirty="0" smtClean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微軟正黑體" panose="020B0604030504040204" pitchFamily="34" charset="-120"/>
            </a:endParaRPr>
          </a:p>
          <a:p>
            <a:r>
              <a:rPr lang="zh-TW" altLang="en-US" sz="2800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微軟正黑體" panose="020B0604030504040204" pitchFamily="34" charset="-120"/>
              </a:rPr>
              <a:t>    交通大學</a:t>
            </a:r>
            <a:endParaRPr lang="zh-TW" altLang="en-US" sz="1800" dirty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972678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42" y="1451251"/>
            <a:ext cx="9020610" cy="50740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橢圓 3"/>
          <p:cNvSpPr/>
          <p:nvPr/>
        </p:nvSpPr>
        <p:spPr>
          <a:xfrm>
            <a:off x="2717044" y="2980671"/>
            <a:ext cx="360040" cy="36004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TW" sz="2800" b="1" dirty="0" smtClean="0"/>
              <a:t>4</a:t>
            </a:r>
            <a:endParaRPr lang="zh-TW" altLang="en-US" sz="2800" b="1" dirty="0"/>
          </a:p>
        </p:txBody>
      </p:sp>
      <p:sp>
        <p:nvSpPr>
          <p:cNvPr id="5" name="橢圓 4"/>
          <p:cNvSpPr/>
          <p:nvPr/>
        </p:nvSpPr>
        <p:spPr>
          <a:xfrm>
            <a:off x="2725670" y="3539483"/>
            <a:ext cx="360040" cy="36004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TW" sz="2800" b="1" dirty="0" smtClean="0"/>
              <a:t>5</a:t>
            </a:r>
            <a:endParaRPr lang="zh-TW" altLang="en-US" sz="2800" b="1" dirty="0"/>
          </a:p>
        </p:txBody>
      </p:sp>
      <p:sp>
        <p:nvSpPr>
          <p:cNvPr id="6" name="文字方塊 5"/>
          <p:cNvSpPr txBox="1"/>
          <p:nvPr/>
        </p:nvSpPr>
        <p:spPr>
          <a:xfrm>
            <a:off x="3795649" y="3055086"/>
            <a:ext cx="138453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TW" altLang="en-US" b="1" dirty="0" smtClean="0">
                <a:solidFill>
                  <a:srgbClr val="0000FF"/>
                </a:solidFill>
                <a:ea typeface="微軟正黑體" panose="020B0604030504040204" pitchFamily="34" charset="-120"/>
              </a:rPr>
              <a:t>命名專案名稱</a:t>
            </a:r>
            <a:endParaRPr lang="zh-TW" altLang="en-US" b="1" dirty="0">
              <a:solidFill>
                <a:srgbClr val="0000FF"/>
              </a:solidFill>
              <a:ea typeface="微軟正黑體" panose="020B0604030504040204" pitchFamily="34" charset="-12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3611742" y="3622524"/>
            <a:ext cx="175234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TW" altLang="en-US" b="1" dirty="0">
                <a:solidFill>
                  <a:srgbClr val="0000FF"/>
                </a:solidFill>
                <a:ea typeface="微軟正黑體" panose="020B0604030504040204" pitchFamily="34" charset="-120"/>
              </a:rPr>
              <a:t>設定</a:t>
            </a:r>
            <a:r>
              <a:rPr lang="zh-TW" altLang="en-US" b="1" dirty="0" smtClean="0">
                <a:solidFill>
                  <a:srgbClr val="0000FF"/>
                </a:solidFill>
                <a:ea typeface="微軟正黑體" panose="020B0604030504040204" pitchFamily="34" charset="-120"/>
              </a:rPr>
              <a:t>專案密碼</a:t>
            </a:r>
            <a:endParaRPr lang="zh-TW" altLang="en-US" b="1" dirty="0">
              <a:solidFill>
                <a:srgbClr val="0000FF"/>
              </a:solidFill>
              <a:ea typeface="微軟正黑體" panose="020B0604030504040204" pitchFamily="34" charset="-12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DA4F4-52DE-44A2-9828-6F971FD0A35D}" type="slidenum">
              <a:rPr lang="zh-TW" altLang="en-US" smtClean="0"/>
              <a:t>10</a:t>
            </a:fld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3187006" y="548680"/>
            <a:ext cx="2769989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TW" altLang="en-US" sz="2400" b="1" dirty="0" smtClean="0">
                <a:ea typeface="微軟正黑體" panose="020B0604030504040204" pitchFamily="34" charset="-120"/>
              </a:rPr>
              <a:t>命名專案並指定密碼</a:t>
            </a:r>
            <a:endParaRPr lang="zh-TW" altLang="en-US" sz="2400" b="1" dirty="0"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5193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694533"/>
            <a:ext cx="8844136" cy="49748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橢圓 2"/>
          <p:cNvSpPr/>
          <p:nvPr/>
        </p:nvSpPr>
        <p:spPr>
          <a:xfrm>
            <a:off x="2699792" y="3811644"/>
            <a:ext cx="360040" cy="36004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TW" sz="2800" b="1" dirty="0" smtClean="0"/>
              <a:t>6</a:t>
            </a:r>
            <a:endParaRPr lang="zh-TW" altLang="en-US" sz="2800" b="1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DA4F4-52DE-44A2-9828-6F971FD0A35D}" type="slidenum">
              <a:rPr lang="zh-TW" altLang="en-US" smtClean="0"/>
              <a:t>11</a:t>
            </a:fld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2573056" y="548680"/>
            <a:ext cx="3997889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TW" altLang="en-US" sz="2400" b="1" dirty="0" smtClean="0">
                <a:ea typeface="微軟正黑體" panose="020B0604030504040204" pitchFamily="34" charset="-120"/>
              </a:rPr>
              <a:t>在</a:t>
            </a:r>
            <a:r>
              <a:rPr lang="en-US" altLang="zh-TW" sz="2400" b="1" dirty="0" smtClean="0">
                <a:ea typeface="微軟正黑體" panose="020B0604030504040204" pitchFamily="34" charset="-120"/>
              </a:rPr>
              <a:t>Model</a:t>
            </a:r>
            <a:r>
              <a:rPr lang="zh-TW" altLang="en-US" sz="2400" b="1" dirty="0" smtClean="0">
                <a:ea typeface="微軟正黑體" panose="020B0604030504040204" pitchFamily="34" charset="-120"/>
              </a:rPr>
              <a:t>選單中點擊</a:t>
            </a:r>
            <a:r>
              <a:rPr lang="en-US" altLang="zh-TW" sz="2400" b="1" dirty="0" err="1" smtClean="0">
                <a:ea typeface="微軟正黑體" panose="020B0604030504040204" pitchFamily="34" charset="-120"/>
              </a:rPr>
              <a:t>NodeMCU</a:t>
            </a:r>
            <a:endParaRPr lang="zh-TW" altLang="en-US" sz="2400" b="1" dirty="0"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395165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56792"/>
            <a:ext cx="9089010" cy="5112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橢圓 2"/>
          <p:cNvSpPr/>
          <p:nvPr/>
        </p:nvSpPr>
        <p:spPr>
          <a:xfrm>
            <a:off x="4427984" y="3429000"/>
            <a:ext cx="360040" cy="36004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TW" sz="2800" b="1" dirty="0" smtClean="0"/>
              <a:t>7</a:t>
            </a:r>
            <a:endParaRPr lang="zh-TW" altLang="en-US" sz="2800" b="1" dirty="0"/>
          </a:p>
        </p:txBody>
      </p:sp>
      <p:sp>
        <p:nvSpPr>
          <p:cNvPr id="4" name="橢圓 3"/>
          <p:cNvSpPr/>
          <p:nvPr/>
        </p:nvSpPr>
        <p:spPr>
          <a:xfrm>
            <a:off x="4427984" y="4149080"/>
            <a:ext cx="360040" cy="36004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TW" sz="2800" b="1" dirty="0" smtClean="0"/>
              <a:t>8</a:t>
            </a:r>
            <a:endParaRPr lang="zh-TW" altLang="en-US" sz="2800" b="1" dirty="0"/>
          </a:p>
        </p:txBody>
      </p:sp>
      <p:sp>
        <p:nvSpPr>
          <p:cNvPr id="5" name="文字方塊 4"/>
          <p:cNvSpPr txBox="1"/>
          <p:nvPr/>
        </p:nvSpPr>
        <p:spPr>
          <a:xfrm>
            <a:off x="5580112" y="4733625"/>
            <a:ext cx="2565610" cy="567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TW" altLang="en-US" b="1" dirty="0">
                <a:solidFill>
                  <a:srgbClr val="0000FF"/>
                </a:solidFill>
                <a:ea typeface="微軟正黑體" panose="020B0604030504040204" pitchFamily="34" charset="-120"/>
              </a:rPr>
              <a:t>勾</a:t>
            </a:r>
            <a:r>
              <a:rPr lang="zh-TW" altLang="en-US" b="1" dirty="0" smtClean="0">
                <a:solidFill>
                  <a:srgbClr val="0000FF"/>
                </a:solidFill>
                <a:ea typeface="微軟正黑體" panose="020B0604030504040204" pitchFamily="34" charset="-120"/>
              </a:rPr>
              <a:t>選需要使用的</a:t>
            </a:r>
            <a:r>
              <a:rPr lang="en-US" altLang="zh-TW" b="1" dirty="0" smtClean="0">
                <a:solidFill>
                  <a:srgbClr val="0000FF"/>
                </a:solidFill>
                <a:ea typeface="微軟正黑體" panose="020B0604030504040204" pitchFamily="34" charset="-120"/>
              </a:rPr>
              <a:t/>
            </a:r>
            <a:br>
              <a:rPr lang="en-US" altLang="zh-TW" b="1" dirty="0" smtClean="0">
                <a:solidFill>
                  <a:srgbClr val="0000FF"/>
                </a:solidFill>
                <a:ea typeface="微軟正黑體" panose="020B0604030504040204" pitchFamily="34" charset="-120"/>
              </a:rPr>
            </a:br>
            <a:r>
              <a:rPr lang="en-US" altLang="zh-TW" b="1" dirty="0" smtClean="0">
                <a:solidFill>
                  <a:srgbClr val="0000FF"/>
                </a:solidFill>
                <a:ea typeface="微軟正黑體" panose="020B0604030504040204" pitchFamily="34" charset="-120"/>
              </a:rPr>
              <a:t>Output Device Feature</a:t>
            </a:r>
            <a:endParaRPr lang="zh-TW" altLang="en-US" b="1" dirty="0">
              <a:solidFill>
                <a:srgbClr val="0000FF"/>
              </a:solidFill>
              <a:ea typeface="微軟正黑體" panose="020B0604030504040204" pitchFamily="34" charset="-12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5580112" y="3555255"/>
            <a:ext cx="2565610" cy="4873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ts val="1900"/>
              </a:lnSpc>
            </a:pPr>
            <a:r>
              <a:rPr lang="zh-TW" altLang="en-US" b="1" dirty="0">
                <a:solidFill>
                  <a:srgbClr val="0000FF"/>
                </a:solidFill>
                <a:ea typeface="微軟正黑體" panose="020B0604030504040204" pitchFamily="34" charset="-120"/>
              </a:rPr>
              <a:t>勾</a:t>
            </a:r>
            <a:r>
              <a:rPr lang="zh-TW" altLang="en-US" b="1" dirty="0" smtClean="0">
                <a:solidFill>
                  <a:srgbClr val="0000FF"/>
                </a:solidFill>
                <a:ea typeface="微軟正黑體" panose="020B0604030504040204" pitchFamily="34" charset="-120"/>
              </a:rPr>
              <a:t>選需要使用的</a:t>
            </a:r>
            <a:r>
              <a:rPr lang="en-US" altLang="zh-TW" b="1" dirty="0" smtClean="0">
                <a:solidFill>
                  <a:srgbClr val="0000FF"/>
                </a:solidFill>
                <a:ea typeface="微軟正黑體" panose="020B0604030504040204" pitchFamily="34" charset="-120"/>
              </a:rPr>
              <a:t/>
            </a:r>
            <a:br>
              <a:rPr lang="en-US" altLang="zh-TW" b="1" dirty="0" smtClean="0">
                <a:solidFill>
                  <a:srgbClr val="0000FF"/>
                </a:solidFill>
                <a:ea typeface="微軟正黑體" panose="020B0604030504040204" pitchFamily="34" charset="-120"/>
              </a:rPr>
            </a:br>
            <a:r>
              <a:rPr lang="en-US" altLang="zh-TW" b="1" dirty="0" smtClean="0">
                <a:solidFill>
                  <a:srgbClr val="0000FF"/>
                </a:solidFill>
                <a:ea typeface="微軟正黑體" panose="020B0604030504040204" pitchFamily="34" charset="-120"/>
              </a:rPr>
              <a:t>Input Device Feature</a:t>
            </a:r>
            <a:endParaRPr lang="zh-TW" altLang="en-US" b="1" dirty="0">
              <a:solidFill>
                <a:srgbClr val="0000FF"/>
              </a:solidFill>
              <a:ea typeface="微軟正黑體" panose="020B0604030504040204" pitchFamily="34" charset="-12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5102926" y="4301722"/>
            <a:ext cx="89768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TW" sz="1400" b="1" dirty="0" smtClean="0">
                <a:solidFill>
                  <a:schemeClr val="bg1">
                    <a:lumMod val="50000"/>
                  </a:schemeClr>
                </a:solidFill>
              </a:rPr>
              <a:t>~</a:t>
            </a:r>
            <a:endParaRPr lang="zh-TW" altLang="en-US" sz="1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5102926" y="4530679"/>
            <a:ext cx="89768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TW" sz="1400" b="1" dirty="0" smtClean="0">
                <a:solidFill>
                  <a:schemeClr val="bg1">
                    <a:lumMod val="50000"/>
                  </a:schemeClr>
                </a:solidFill>
              </a:rPr>
              <a:t>~</a:t>
            </a:r>
            <a:endParaRPr lang="zh-TW" altLang="en-US" sz="1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5102926" y="4758329"/>
            <a:ext cx="89768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TW" sz="1400" b="1" dirty="0" smtClean="0">
                <a:solidFill>
                  <a:schemeClr val="bg1">
                    <a:lumMod val="50000"/>
                  </a:schemeClr>
                </a:solidFill>
              </a:rPr>
              <a:t>~</a:t>
            </a:r>
            <a:endParaRPr lang="zh-TW" altLang="en-US" sz="1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DA4F4-52DE-44A2-9828-6F971FD0A35D}" type="slidenum">
              <a:rPr lang="zh-TW" altLang="en-US" smtClean="0"/>
              <a:t>12</a:t>
            </a:fld>
            <a:endParaRPr lang="zh-TW" altLang="en-US"/>
          </a:p>
        </p:txBody>
      </p:sp>
      <p:sp>
        <p:nvSpPr>
          <p:cNvPr id="11" name="文字方塊 10"/>
          <p:cNvSpPr txBox="1"/>
          <p:nvPr/>
        </p:nvSpPr>
        <p:spPr>
          <a:xfrm>
            <a:off x="3260070" y="548680"/>
            <a:ext cx="2623860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TW" altLang="en-US" sz="2400" b="1" dirty="0">
                <a:ea typeface="微軟正黑體" panose="020B0604030504040204" pitchFamily="34" charset="-120"/>
              </a:rPr>
              <a:t>勾選需要</a:t>
            </a:r>
            <a:r>
              <a:rPr lang="zh-TW" altLang="en-US" sz="2400" b="1" dirty="0" smtClean="0">
                <a:ea typeface="微軟正黑體" panose="020B0604030504040204" pitchFamily="34" charset="-120"/>
              </a:rPr>
              <a:t>的</a:t>
            </a:r>
            <a:r>
              <a:rPr lang="en-US" altLang="zh-TW" sz="2400" b="1" dirty="0" smtClean="0">
                <a:ea typeface="微軟正黑體" panose="020B0604030504040204" pitchFamily="34" charset="-120"/>
              </a:rPr>
              <a:t>IDF/ODF</a:t>
            </a:r>
            <a:endParaRPr lang="zh-TW" altLang="en-US" sz="2400" b="1" dirty="0">
              <a:ea typeface="微軟正黑體" panose="020B0604030504040204" pitchFamily="34" charset="-120"/>
            </a:endParaRPr>
          </a:p>
        </p:txBody>
      </p:sp>
      <p:sp>
        <p:nvSpPr>
          <p:cNvPr id="12" name="橢圓 11"/>
          <p:cNvSpPr/>
          <p:nvPr/>
        </p:nvSpPr>
        <p:spPr>
          <a:xfrm>
            <a:off x="4949292" y="5949280"/>
            <a:ext cx="360040" cy="36004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TW" sz="2800" b="1" dirty="0" smtClean="0"/>
              <a:t>9</a:t>
            </a:r>
            <a:endParaRPr lang="zh-TW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916482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DA4F4-52DE-44A2-9828-6F971FD0A35D}" type="slidenum">
              <a:rPr lang="zh-TW" altLang="en-US" smtClean="0"/>
              <a:t>13</a:t>
            </a:fld>
            <a:endParaRPr lang="zh-TW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51" y="1628800"/>
            <a:ext cx="9089009" cy="5112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橢圓 2"/>
          <p:cNvSpPr/>
          <p:nvPr/>
        </p:nvSpPr>
        <p:spPr>
          <a:xfrm>
            <a:off x="3347864" y="2924944"/>
            <a:ext cx="1080120" cy="3600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橢圓 4"/>
          <p:cNvSpPr/>
          <p:nvPr/>
        </p:nvSpPr>
        <p:spPr>
          <a:xfrm>
            <a:off x="179512" y="2924944"/>
            <a:ext cx="1080120" cy="3600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6" name="直線單箭頭接點 5"/>
          <p:cNvCxnSpPr/>
          <p:nvPr/>
        </p:nvCxnSpPr>
        <p:spPr>
          <a:xfrm flipH="1" flipV="1">
            <a:off x="801706" y="3206379"/>
            <a:ext cx="250717" cy="1210346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單箭頭接點 9"/>
          <p:cNvCxnSpPr/>
          <p:nvPr/>
        </p:nvCxnSpPr>
        <p:spPr>
          <a:xfrm flipV="1">
            <a:off x="1052423" y="3104965"/>
            <a:ext cx="2655481" cy="1329012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/>
          <p:cNvSpPr txBox="1"/>
          <p:nvPr/>
        </p:nvSpPr>
        <p:spPr>
          <a:xfrm>
            <a:off x="323528" y="4459178"/>
            <a:ext cx="1883011" cy="5539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lIns="36000" tIns="0" rIns="0" bIns="0" rtlCol="0">
            <a:spAutoFit/>
          </a:bodyPr>
          <a:lstStyle/>
          <a:p>
            <a:r>
              <a:rPr lang="zh-TW" altLang="en-US" b="1" dirty="0" smtClean="0">
                <a:ea typeface="微軟正黑體" panose="020B0604030504040204" pitchFamily="34" charset="-120"/>
              </a:rPr>
              <a:t>若為灰色字體可點</a:t>
            </a:r>
            <a:endParaRPr lang="en-US" altLang="zh-TW" b="1" dirty="0" smtClean="0">
              <a:ea typeface="微軟正黑體" panose="020B0604030504040204" pitchFamily="34" charset="-120"/>
            </a:endParaRPr>
          </a:p>
          <a:p>
            <a:r>
              <a:rPr lang="zh-TW" altLang="en-US" b="1" dirty="0" smtClean="0">
                <a:ea typeface="微軟正黑體" panose="020B0604030504040204" pitchFamily="34" charset="-120"/>
              </a:rPr>
              <a:t>擊此處連接</a:t>
            </a:r>
            <a:r>
              <a:rPr lang="zh-TW" altLang="en-US" b="1" dirty="0">
                <a:ea typeface="微軟正黑體" panose="020B0604030504040204" pitchFamily="34" charset="-120"/>
              </a:rPr>
              <a:t>裝置</a:t>
            </a:r>
            <a:endParaRPr lang="zh-TW" altLang="en-US" b="1" dirty="0">
              <a:ea typeface="微軟正黑體" panose="020B0604030504040204" pitchFamily="34" charset="-12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4788024" y="5013176"/>
            <a:ext cx="3734030" cy="110799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lIns="36000" tIns="0" rIns="0" bIns="0" rtlCol="0">
            <a:spAutoFit/>
          </a:bodyPr>
          <a:lstStyle/>
          <a:p>
            <a:r>
              <a:rPr lang="zh-TW" altLang="en-US" b="1" dirty="0" smtClean="0">
                <a:ea typeface="微軟正黑體" panose="020B0604030504040204" pitchFamily="34" charset="-120"/>
              </a:rPr>
              <a:t>選擇自己的裝置</a:t>
            </a:r>
            <a:endParaRPr lang="en-US" altLang="zh-TW" b="1" dirty="0" smtClean="0">
              <a:ea typeface="微軟正黑體" panose="020B0604030504040204" pitchFamily="34" charset="-120"/>
            </a:endParaRPr>
          </a:p>
          <a:p>
            <a:r>
              <a:rPr lang="zh-TW" altLang="en-US" b="1" dirty="0">
                <a:ea typeface="微軟正黑體" panose="020B0604030504040204" pitchFamily="34" charset="-120"/>
              </a:rPr>
              <a:t>可比對</a:t>
            </a:r>
            <a:r>
              <a:rPr lang="zh-TW" altLang="en-US" b="1" dirty="0" smtClean="0">
                <a:ea typeface="微軟正黑體" panose="020B0604030504040204" pitchFamily="34" charset="-120"/>
              </a:rPr>
              <a:t>袋子上的</a:t>
            </a:r>
            <a:r>
              <a:rPr lang="en-US" altLang="zh-TW" b="1" dirty="0" smtClean="0">
                <a:ea typeface="微軟正黑體" panose="020B0604030504040204" pitchFamily="34" charset="-120"/>
              </a:rPr>
              <a:t>MAC</a:t>
            </a:r>
            <a:r>
              <a:rPr lang="zh-TW" altLang="en-US" b="1" dirty="0" smtClean="0">
                <a:ea typeface="微軟正黑體" panose="020B0604030504040204" pitchFamily="34" charset="-120"/>
              </a:rPr>
              <a:t>位置後六碼</a:t>
            </a:r>
            <a:endParaRPr lang="en-US" altLang="zh-TW" b="1" dirty="0" smtClean="0">
              <a:ea typeface="微軟正黑體" panose="020B0604030504040204" pitchFamily="34" charset="-120"/>
            </a:endParaRPr>
          </a:p>
          <a:p>
            <a:r>
              <a:rPr lang="zh-TW" altLang="en-US" b="1" dirty="0" smtClean="0">
                <a:ea typeface="微軟正黑體" panose="020B0604030504040204" pitchFamily="34" charset="-120"/>
              </a:rPr>
              <a:t>例如袋子上</a:t>
            </a:r>
            <a:r>
              <a:rPr lang="en-US" altLang="zh-TW" b="1" dirty="0" smtClean="0">
                <a:ea typeface="微軟正黑體" panose="020B0604030504040204" pitchFamily="34" charset="-120"/>
              </a:rPr>
              <a:t>MAC</a:t>
            </a:r>
            <a:r>
              <a:rPr lang="zh-TW" altLang="en-US" b="1" dirty="0" smtClean="0">
                <a:ea typeface="微軟正黑體" panose="020B0604030504040204" pitchFamily="34" charset="-120"/>
              </a:rPr>
              <a:t>位置為 </a:t>
            </a:r>
            <a:r>
              <a:rPr lang="en-US" altLang="zh-TW" b="1" dirty="0" smtClean="0">
                <a:ea typeface="微軟正黑體" panose="020B0604030504040204" pitchFamily="34" charset="-120"/>
              </a:rPr>
              <a:t>2c3ae8</a:t>
            </a:r>
            <a:r>
              <a:rPr lang="en-US" altLang="zh-TW" b="1" dirty="0" smtClean="0">
                <a:solidFill>
                  <a:srgbClr val="FF0000"/>
                </a:solidFill>
                <a:ea typeface="微軟正黑體" panose="020B0604030504040204" pitchFamily="34" charset="-120"/>
              </a:rPr>
              <a:t>5409fd</a:t>
            </a:r>
          </a:p>
          <a:p>
            <a:r>
              <a:rPr lang="zh-TW" altLang="en-US" b="1" dirty="0" smtClean="0">
                <a:ea typeface="微軟正黑體" panose="020B0604030504040204" pitchFamily="34" charset="-120"/>
              </a:rPr>
              <a:t>則</a:t>
            </a:r>
            <a:r>
              <a:rPr lang="en-US" altLang="zh-TW" b="1" dirty="0" smtClean="0">
                <a:ea typeface="微軟正黑體" panose="020B0604030504040204" pitchFamily="34" charset="-120"/>
              </a:rPr>
              <a:t>MAC.</a:t>
            </a:r>
            <a:r>
              <a:rPr lang="en-US" altLang="zh-TW" b="1" dirty="0" smtClean="0">
                <a:solidFill>
                  <a:srgbClr val="FF0000"/>
                </a:solidFill>
                <a:ea typeface="微軟正黑體" panose="020B0604030504040204" pitchFamily="34" charset="-120"/>
              </a:rPr>
              <a:t>5409fd</a:t>
            </a:r>
            <a:r>
              <a:rPr lang="zh-TW" altLang="en-US" b="1" dirty="0" smtClean="0">
                <a:ea typeface="微軟正黑體" panose="020B0604030504040204" pitchFamily="34" charset="-120"/>
              </a:rPr>
              <a:t>為自己的板子</a:t>
            </a:r>
            <a:endParaRPr lang="zh-TW" altLang="en-US" b="1" dirty="0">
              <a:ea typeface="微軟正黑體" panose="020B0604030504040204" pitchFamily="34" charset="-120"/>
            </a:endParaRPr>
          </a:p>
        </p:txBody>
      </p:sp>
      <p:sp>
        <p:nvSpPr>
          <p:cNvPr id="16" name="橢圓 15"/>
          <p:cNvSpPr/>
          <p:nvPr/>
        </p:nvSpPr>
        <p:spPr>
          <a:xfrm>
            <a:off x="6588224" y="4073937"/>
            <a:ext cx="864096" cy="3600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7" name="直線單箭頭接點 16"/>
          <p:cNvCxnSpPr>
            <a:stCxn id="15" idx="0"/>
          </p:cNvCxnSpPr>
          <p:nvPr/>
        </p:nvCxnSpPr>
        <p:spPr>
          <a:xfrm flipV="1">
            <a:off x="6655039" y="4382219"/>
            <a:ext cx="332357" cy="630957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橢圓 21"/>
          <p:cNvSpPr/>
          <p:nvPr/>
        </p:nvSpPr>
        <p:spPr>
          <a:xfrm>
            <a:off x="7740352" y="4077072"/>
            <a:ext cx="360040" cy="36004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TW" b="1" dirty="0" smtClean="0"/>
              <a:t>10</a:t>
            </a:r>
            <a:endParaRPr lang="zh-TW" altLang="en-US" b="1" dirty="0"/>
          </a:p>
        </p:txBody>
      </p:sp>
      <p:sp>
        <p:nvSpPr>
          <p:cNvPr id="23" name="文字方塊 22"/>
          <p:cNvSpPr txBox="1"/>
          <p:nvPr/>
        </p:nvSpPr>
        <p:spPr>
          <a:xfrm>
            <a:off x="3494782" y="548680"/>
            <a:ext cx="215443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TW" altLang="en-US" sz="2400" b="1" dirty="0">
                <a:ea typeface="微軟正黑體" panose="020B0604030504040204" pitchFamily="34" charset="-120"/>
              </a:rPr>
              <a:t>連接正確的板子</a:t>
            </a:r>
            <a:endParaRPr lang="zh-TW" altLang="en-US" sz="2400" b="1" dirty="0"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592334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37827"/>
            <a:ext cx="9144000" cy="51435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/>
          <p:cNvSpPr/>
          <p:nvPr/>
        </p:nvSpPr>
        <p:spPr>
          <a:xfrm>
            <a:off x="35496" y="2317948"/>
            <a:ext cx="1440000" cy="3888432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3059832" y="2317948"/>
            <a:ext cx="1440160" cy="3888432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文字方塊 2"/>
          <p:cNvSpPr txBox="1"/>
          <p:nvPr/>
        </p:nvSpPr>
        <p:spPr>
          <a:xfrm>
            <a:off x="154947" y="5414292"/>
            <a:ext cx="1201098" cy="83099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zh-TW" altLang="en-US" b="1" dirty="0" smtClean="0">
                <a:solidFill>
                  <a:srgbClr val="0000FF"/>
                </a:solidFill>
                <a:ea typeface="微軟正黑體" panose="020B0604030504040204" pitchFamily="34" charset="-120"/>
              </a:rPr>
              <a:t>輸入端</a:t>
            </a:r>
            <a:endParaRPr lang="en-US" altLang="zh-TW" b="1" dirty="0" smtClean="0">
              <a:solidFill>
                <a:srgbClr val="0000FF"/>
              </a:solidFill>
              <a:ea typeface="微軟正黑體" panose="020B0604030504040204" pitchFamily="34" charset="-120"/>
            </a:endParaRPr>
          </a:p>
          <a:p>
            <a:pPr algn="ctr"/>
            <a:r>
              <a:rPr lang="en-US" altLang="zh-TW" b="1" dirty="0" smtClean="0">
                <a:solidFill>
                  <a:srgbClr val="0000FF"/>
                </a:solidFill>
                <a:ea typeface="微軟正黑體" panose="020B0604030504040204" pitchFamily="34" charset="-120"/>
              </a:rPr>
              <a:t>Input Device</a:t>
            </a:r>
            <a:br>
              <a:rPr lang="en-US" altLang="zh-TW" b="1" dirty="0" smtClean="0">
                <a:solidFill>
                  <a:srgbClr val="0000FF"/>
                </a:solidFill>
                <a:ea typeface="微軟正黑體" panose="020B0604030504040204" pitchFamily="34" charset="-120"/>
              </a:rPr>
            </a:br>
            <a:r>
              <a:rPr lang="en-US" altLang="zh-TW" b="1" dirty="0" smtClean="0">
                <a:solidFill>
                  <a:srgbClr val="0000FF"/>
                </a:solidFill>
                <a:ea typeface="微軟正黑體" panose="020B0604030504040204" pitchFamily="34" charset="-120"/>
              </a:rPr>
              <a:t> Feature</a:t>
            </a:r>
            <a:endParaRPr lang="zh-TW" altLang="en-US" b="1" dirty="0">
              <a:solidFill>
                <a:srgbClr val="0000FF"/>
              </a:solidFill>
              <a:ea typeface="微軟正黑體" panose="020B0604030504040204" pitchFamily="34" charset="-12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3091999" y="5414292"/>
            <a:ext cx="1375826" cy="83099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zh-TW" altLang="en-US" b="1" dirty="0" smtClean="0">
                <a:solidFill>
                  <a:srgbClr val="0000FF"/>
                </a:solidFill>
                <a:ea typeface="微軟正黑體" panose="020B0604030504040204" pitchFamily="34" charset="-120"/>
              </a:rPr>
              <a:t>輸出端</a:t>
            </a:r>
            <a:endParaRPr lang="en-US" altLang="zh-TW" b="1" dirty="0" smtClean="0">
              <a:solidFill>
                <a:srgbClr val="0000FF"/>
              </a:solidFill>
              <a:ea typeface="微軟正黑體" panose="020B0604030504040204" pitchFamily="34" charset="-120"/>
            </a:endParaRPr>
          </a:p>
          <a:p>
            <a:pPr algn="ctr"/>
            <a:r>
              <a:rPr lang="en-US" altLang="zh-TW" b="1" dirty="0" smtClean="0">
                <a:solidFill>
                  <a:srgbClr val="0000FF"/>
                </a:solidFill>
                <a:ea typeface="微軟正黑體" panose="020B0604030504040204" pitchFamily="34" charset="-120"/>
              </a:rPr>
              <a:t>Output Device</a:t>
            </a:r>
            <a:br>
              <a:rPr lang="en-US" altLang="zh-TW" b="1" dirty="0" smtClean="0">
                <a:solidFill>
                  <a:srgbClr val="0000FF"/>
                </a:solidFill>
                <a:ea typeface="微軟正黑體" panose="020B0604030504040204" pitchFamily="34" charset="-120"/>
              </a:rPr>
            </a:br>
            <a:r>
              <a:rPr lang="en-US" altLang="zh-TW" b="1" dirty="0" smtClean="0">
                <a:solidFill>
                  <a:srgbClr val="0000FF"/>
                </a:solidFill>
                <a:ea typeface="微軟正黑體" panose="020B0604030504040204" pitchFamily="34" charset="-120"/>
              </a:rPr>
              <a:t> Feature</a:t>
            </a:r>
            <a:endParaRPr lang="zh-TW" altLang="en-US" b="1" dirty="0">
              <a:solidFill>
                <a:srgbClr val="0000FF"/>
              </a:solidFill>
              <a:ea typeface="微軟正黑體" panose="020B0604030504040204" pitchFamily="34" charset="-12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4033301" y="2956229"/>
            <a:ext cx="11541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TW" dirty="0" smtClean="0">
                <a:solidFill>
                  <a:schemeClr val="bg1">
                    <a:lumMod val="50000"/>
                  </a:schemeClr>
                </a:solidFill>
              </a:rPr>
              <a:t>~</a:t>
            </a:r>
            <a:endParaRPr lang="zh-TW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4033301" y="3247480"/>
            <a:ext cx="11541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TW" dirty="0" smtClean="0">
                <a:solidFill>
                  <a:schemeClr val="bg1">
                    <a:lumMod val="50000"/>
                  </a:schemeClr>
                </a:solidFill>
              </a:rPr>
              <a:t>~</a:t>
            </a:r>
            <a:endParaRPr lang="zh-TW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4033301" y="3529293"/>
            <a:ext cx="11541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TW" dirty="0" smtClean="0">
                <a:solidFill>
                  <a:schemeClr val="bg1">
                    <a:lumMod val="50000"/>
                  </a:schemeClr>
                </a:solidFill>
              </a:rPr>
              <a:t>~</a:t>
            </a:r>
            <a:endParaRPr lang="zh-TW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DA4F4-52DE-44A2-9828-6F971FD0A35D}" type="slidenum">
              <a:rPr lang="zh-TW" altLang="en-US" smtClean="0"/>
              <a:t>14</a:t>
            </a:fld>
            <a:endParaRPr lang="zh-TW" altLang="en-US"/>
          </a:p>
        </p:txBody>
      </p:sp>
      <p:cxnSp>
        <p:nvCxnSpPr>
          <p:cNvPr id="13" name="直線單箭頭接點 12"/>
          <p:cNvCxnSpPr/>
          <p:nvPr/>
        </p:nvCxnSpPr>
        <p:spPr>
          <a:xfrm flipH="1" flipV="1">
            <a:off x="4209691" y="2777707"/>
            <a:ext cx="897147" cy="345055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/>
          <p:cNvSpPr txBox="1"/>
          <p:nvPr/>
        </p:nvSpPr>
        <p:spPr>
          <a:xfrm>
            <a:off x="5164844" y="2999359"/>
            <a:ext cx="2344676" cy="5539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lIns="36000" tIns="0" rIns="0" bIns="0" rtlCol="0">
            <a:spAutoFit/>
          </a:bodyPr>
          <a:lstStyle/>
          <a:p>
            <a:r>
              <a:rPr lang="zh-TW" altLang="en-US" b="1" dirty="0" smtClean="0">
                <a:ea typeface="微軟正黑體" panose="020B0604030504040204" pitchFamily="34" charset="-120"/>
              </a:rPr>
              <a:t>藍色</a:t>
            </a:r>
            <a:r>
              <a:rPr lang="zh-TW" altLang="en-US" b="1" dirty="0" smtClean="0">
                <a:ea typeface="微軟正黑體" panose="020B0604030504040204" pitchFamily="34" charset="-120"/>
              </a:rPr>
              <a:t>字體且是正確號碼</a:t>
            </a:r>
            <a:r>
              <a:rPr lang="en-US" altLang="zh-TW" b="1" dirty="0" smtClean="0">
                <a:ea typeface="微軟正黑體" panose="020B0604030504040204" pitchFamily="34" charset="-120"/>
              </a:rPr>
              <a:t/>
            </a:r>
            <a:br>
              <a:rPr lang="en-US" altLang="zh-TW" b="1" dirty="0" smtClean="0">
                <a:ea typeface="微軟正黑體" panose="020B0604030504040204" pitchFamily="34" charset="-120"/>
              </a:rPr>
            </a:br>
            <a:r>
              <a:rPr lang="zh-TW" altLang="en-US" b="1" dirty="0" smtClean="0">
                <a:ea typeface="微軟正黑體" panose="020B0604030504040204" pitchFamily="34" charset="-120"/>
              </a:rPr>
              <a:t>的板子</a:t>
            </a:r>
            <a:r>
              <a:rPr lang="zh-TW" altLang="en-US" b="1" dirty="0" smtClean="0">
                <a:ea typeface="微軟正黑體" panose="020B0604030504040204" pitchFamily="34" charset="-120"/>
              </a:rPr>
              <a:t>即連結完成</a:t>
            </a:r>
            <a:endParaRPr lang="en-US" altLang="zh-TW" b="1" dirty="0" smtClean="0">
              <a:ea typeface="微軟正黑體" panose="020B0604030504040204" pitchFamily="34" charset="-120"/>
            </a:endParaRPr>
          </a:p>
        </p:txBody>
      </p:sp>
      <p:cxnSp>
        <p:nvCxnSpPr>
          <p:cNvPr id="18" name="直線單箭頭接點 17"/>
          <p:cNvCxnSpPr/>
          <p:nvPr/>
        </p:nvCxnSpPr>
        <p:spPr>
          <a:xfrm flipH="1" flipV="1">
            <a:off x="1121435" y="2777707"/>
            <a:ext cx="3985403" cy="362308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/>
          <p:cNvSpPr txBox="1"/>
          <p:nvPr/>
        </p:nvSpPr>
        <p:spPr>
          <a:xfrm>
            <a:off x="3517128" y="548680"/>
            <a:ext cx="2109745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TW" sz="2400" b="1" dirty="0" smtClean="0">
                <a:ea typeface="微軟正黑體" panose="020B0604030504040204" pitchFamily="34" charset="-120"/>
              </a:rPr>
              <a:t>IoTtalk</a:t>
            </a:r>
            <a:r>
              <a:rPr lang="zh-TW" altLang="en-US" sz="2400" b="1" dirty="0" smtClean="0">
                <a:ea typeface="微軟正黑體" panose="020B0604030504040204" pitchFamily="34" charset="-120"/>
              </a:rPr>
              <a:t>操作畫面</a:t>
            </a:r>
            <a:endParaRPr lang="zh-TW" altLang="en-US" sz="2400" b="1" dirty="0"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492247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3" y="7386"/>
            <a:ext cx="9128114" cy="68432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7084" y="1188039"/>
            <a:ext cx="2848272" cy="5622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6" name="直線單箭頭接點 15"/>
          <p:cNvCxnSpPr/>
          <p:nvPr/>
        </p:nvCxnSpPr>
        <p:spPr>
          <a:xfrm>
            <a:off x="5814204" y="1923691"/>
            <a:ext cx="1259456" cy="897147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/>
          <p:cNvCxnSpPr/>
          <p:nvPr/>
        </p:nvCxnSpPr>
        <p:spPr>
          <a:xfrm>
            <a:off x="5796951" y="2251494"/>
            <a:ext cx="1276709" cy="1173193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2"/>
          <p:cNvCxnSpPr/>
          <p:nvPr/>
        </p:nvCxnSpPr>
        <p:spPr>
          <a:xfrm>
            <a:off x="5831457" y="2527540"/>
            <a:ext cx="1259456" cy="1518249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/>
          <p:cNvCxnSpPr/>
          <p:nvPr/>
        </p:nvCxnSpPr>
        <p:spPr>
          <a:xfrm>
            <a:off x="5796951" y="3976777"/>
            <a:ext cx="1328468" cy="638355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單箭頭接點 28"/>
          <p:cNvCxnSpPr/>
          <p:nvPr/>
        </p:nvCxnSpPr>
        <p:spPr>
          <a:xfrm>
            <a:off x="5796951" y="4252823"/>
            <a:ext cx="1311215" cy="948905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單箭頭接點 31"/>
          <p:cNvCxnSpPr/>
          <p:nvPr/>
        </p:nvCxnSpPr>
        <p:spPr>
          <a:xfrm>
            <a:off x="5796951" y="4546121"/>
            <a:ext cx="1345721" cy="1242204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單箭頭接點 34"/>
          <p:cNvCxnSpPr/>
          <p:nvPr/>
        </p:nvCxnSpPr>
        <p:spPr>
          <a:xfrm>
            <a:off x="5796951" y="4822166"/>
            <a:ext cx="1345721" cy="1570008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單箭頭接點 38"/>
          <p:cNvCxnSpPr/>
          <p:nvPr/>
        </p:nvCxnSpPr>
        <p:spPr>
          <a:xfrm flipH="1">
            <a:off x="2104845" y="1958196"/>
            <a:ext cx="1086929" cy="862642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/>
          <p:cNvSpPr txBox="1"/>
          <p:nvPr/>
        </p:nvSpPr>
        <p:spPr>
          <a:xfrm>
            <a:off x="8343655" y="2654164"/>
            <a:ext cx="179536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TW" sz="2800" b="1" dirty="0" smtClean="0">
                <a:solidFill>
                  <a:schemeClr val="bg1">
                    <a:lumMod val="50000"/>
                  </a:schemeClr>
                </a:solidFill>
              </a:rPr>
              <a:t>~</a:t>
            </a:r>
            <a:endParaRPr lang="zh-TW" altLang="en-US" sz="28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8343655" y="3256106"/>
            <a:ext cx="179536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TW" sz="2800" b="1" dirty="0" smtClean="0">
                <a:solidFill>
                  <a:schemeClr val="bg1">
                    <a:lumMod val="50000"/>
                  </a:schemeClr>
                </a:solidFill>
              </a:rPr>
              <a:t>~</a:t>
            </a:r>
            <a:endParaRPr lang="zh-TW" altLang="en-US" sz="28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8343655" y="3862209"/>
            <a:ext cx="179536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TW" sz="2800" b="1" dirty="0" smtClean="0">
                <a:solidFill>
                  <a:schemeClr val="bg1">
                    <a:lumMod val="50000"/>
                  </a:schemeClr>
                </a:solidFill>
              </a:rPr>
              <a:t>~</a:t>
            </a:r>
            <a:endParaRPr lang="zh-TW" altLang="en-US" sz="28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DA4F4-52DE-44A2-9828-6F971FD0A35D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34300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DA4F4-52DE-44A2-9828-6F971FD0A35D}" type="slidenum">
              <a:rPr lang="zh-TW" altLang="en-US" smtClean="0"/>
              <a:t>16</a:t>
            </a:fld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505230" y="1850839"/>
            <a:ext cx="3024334" cy="1594649"/>
          </a:xfrm>
          <a:prstGeom prst="rect">
            <a:avLst/>
          </a:prstGeom>
        </p:spPr>
      </p:pic>
      <p:grpSp>
        <p:nvGrpSpPr>
          <p:cNvPr id="10" name="群組 9"/>
          <p:cNvGrpSpPr/>
          <p:nvPr/>
        </p:nvGrpSpPr>
        <p:grpSpPr>
          <a:xfrm>
            <a:off x="2942147" y="4725144"/>
            <a:ext cx="3259706" cy="2011079"/>
            <a:chOff x="2653344" y="4586273"/>
            <a:chExt cx="3259706" cy="2011079"/>
          </a:xfrm>
        </p:grpSpPr>
        <p:pic>
          <p:nvPicPr>
            <p:cNvPr id="6" name="圖片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53344" y="4675517"/>
              <a:ext cx="1270583" cy="1705811"/>
            </a:xfrm>
            <a:prstGeom prst="rect">
              <a:avLst/>
            </a:prstGeom>
          </p:spPr>
        </p:pic>
        <p:pic>
          <p:nvPicPr>
            <p:cNvPr id="7" name="圖片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42465" y="4675518"/>
              <a:ext cx="1270585" cy="1705812"/>
            </a:xfrm>
            <a:prstGeom prst="rect">
              <a:avLst/>
            </a:prstGeom>
          </p:spPr>
        </p:pic>
        <p:pic>
          <p:nvPicPr>
            <p:cNvPr id="8" name="圖片 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9912" y="4586273"/>
              <a:ext cx="1044665" cy="2011079"/>
            </a:xfrm>
            <a:prstGeom prst="rect">
              <a:avLst/>
            </a:prstGeom>
          </p:spPr>
        </p:pic>
      </p:grpSp>
      <p:pic>
        <p:nvPicPr>
          <p:cNvPr id="9" name="圖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1579" y="1105306"/>
            <a:ext cx="2298413" cy="3085714"/>
          </a:xfrm>
          <a:prstGeom prst="rect">
            <a:avLst/>
          </a:prstGeom>
        </p:spPr>
      </p:pic>
      <p:sp>
        <p:nvSpPr>
          <p:cNvPr id="12" name="文字方塊 11"/>
          <p:cNvSpPr txBox="1"/>
          <p:nvPr/>
        </p:nvSpPr>
        <p:spPr>
          <a:xfrm>
            <a:off x="4110335" y="548680"/>
            <a:ext cx="923330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TW" altLang="en-US" sz="2400" b="1" dirty="0" smtClean="0">
                <a:ea typeface="微軟正黑體" panose="020B0604030504040204" pitchFamily="34" charset="-120"/>
              </a:rPr>
              <a:t>麵包板</a:t>
            </a:r>
            <a:endParaRPr lang="zh-TW" altLang="en-US" sz="2400" b="1" dirty="0">
              <a:ea typeface="微軟正黑體" panose="020B0604030504040204" pitchFamily="34" charset="-12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1603239" y="4360957"/>
            <a:ext cx="5937523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TW" altLang="en-US" sz="2400" b="1" dirty="0">
                <a:ea typeface="微軟正黑體" panose="020B0604030504040204" pitchFamily="34" charset="-120"/>
              </a:rPr>
              <a:t>將兩塊</a:t>
            </a:r>
            <a:r>
              <a:rPr lang="zh-TW" altLang="en-US" sz="2400" b="1" dirty="0" smtClean="0">
                <a:ea typeface="微軟正黑體" panose="020B0604030504040204" pitchFamily="34" charset="-120"/>
              </a:rPr>
              <a:t>麵包板與</a:t>
            </a:r>
            <a:r>
              <a:rPr lang="en-US" altLang="zh-TW" sz="2400" b="1" dirty="0" err="1" smtClean="0">
                <a:ea typeface="微軟正黑體" panose="020B0604030504040204" pitchFamily="34" charset="-120"/>
              </a:rPr>
              <a:t>NodeMCU</a:t>
            </a:r>
            <a:r>
              <a:rPr lang="zh-TW" altLang="en-US" sz="2400" b="1" dirty="0" smtClean="0">
                <a:ea typeface="微軟正黑體" panose="020B0604030504040204" pitchFamily="34" charset="-120"/>
              </a:rPr>
              <a:t>組合方便後續實作</a:t>
            </a:r>
            <a:endParaRPr lang="zh-TW" altLang="en-US" sz="2400" b="1" dirty="0"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318514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1814" y="1988840"/>
            <a:ext cx="3003319" cy="3622001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605237">
            <a:off x="1773537" y="2673131"/>
            <a:ext cx="1491291" cy="1988388"/>
          </a:xfrm>
          <a:prstGeom prst="rect">
            <a:avLst/>
          </a:prstGeom>
        </p:spPr>
      </p:pic>
      <p:cxnSp>
        <p:nvCxnSpPr>
          <p:cNvPr id="6" name="直線單箭頭接點 5"/>
          <p:cNvCxnSpPr/>
          <p:nvPr/>
        </p:nvCxnSpPr>
        <p:spPr>
          <a:xfrm>
            <a:off x="1538784" y="3326914"/>
            <a:ext cx="1080000" cy="0"/>
          </a:xfrm>
          <a:prstGeom prst="straightConnector1">
            <a:avLst/>
          </a:prstGeom>
          <a:ln w="349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單箭頭接點 7"/>
          <p:cNvCxnSpPr/>
          <p:nvPr/>
        </p:nvCxnSpPr>
        <p:spPr>
          <a:xfrm>
            <a:off x="1538784" y="3592251"/>
            <a:ext cx="1080000" cy="0"/>
          </a:xfrm>
          <a:prstGeom prst="straightConnector1">
            <a:avLst/>
          </a:prstGeom>
          <a:ln w="3492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單箭頭接點 8"/>
          <p:cNvCxnSpPr/>
          <p:nvPr/>
        </p:nvCxnSpPr>
        <p:spPr>
          <a:xfrm>
            <a:off x="1538784" y="4054877"/>
            <a:ext cx="1080000" cy="0"/>
          </a:xfrm>
          <a:prstGeom prst="straightConnector1">
            <a:avLst/>
          </a:prstGeom>
          <a:ln w="34925">
            <a:solidFill>
              <a:srgbClr val="9966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9"/>
          <p:cNvSpPr txBox="1"/>
          <p:nvPr/>
        </p:nvSpPr>
        <p:spPr>
          <a:xfrm>
            <a:off x="936722" y="3136691"/>
            <a:ext cx="591509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TW" sz="2400" b="1" dirty="0" smtClean="0">
                <a:ea typeface="微軟正黑體" panose="020B0604030504040204" pitchFamily="34" charset="-120"/>
              </a:rPr>
              <a:t>GND</a:t>
            </a:r>
            <a:endParaRPr lang="zh-TW" altLang="en-US" sz="2400" b="1" dirty="0">
              <a:ea typeface="微軟正黑體" panose="020B0604030504040204" pitchFamily="34" charset="-12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1154349" y="3404471"/>
            <a:ext cx="338234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TW" sz="2400" b="1" dirty="0" smtClean="0">
                <a:solidFill>
                  <a:srgbClr val="FF0000"/>
                </a:solidFill>
                <a:ea typeface="微軟正黑體" panose="020B0604030504040204" pitchFamily="34" charset="-120"/>
              </a:rPr>
              <a:t>3V</a:t>
            </a:r>
            <a:endParaRPr lang="zh-TW" altLang="en-US" sz="2400" b="1" dirty="0">
              <a:solidFill>
                <a:srgbClr val="FF0000"/>
              </a:solidFill>
              <a:ea typeface="微軟正黑體" panose="020B0604030504040204" pitchFamily="34" charset="-12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1152746" y="3873357"/>
            <a:ext cx="341440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TW" sz="2400" b="1" dirty="0" smtClean="0">
                <a:solidFill>
                  <a:srgbClr val="996600"/>
                </a:solidFill>
                <a:ea typeface="微軟正黑體" panose="020B0604030504040204" pitchFamily="34" charset="-120"/>
              </a:rPr>
              <a:t>A0</a:t>
            </a:r>
            <a:endParaRPr lang="zh-TW" altLang="en-US" sz="2400" b="1" dirty="0">
              <a:solidFill>
                <a:srgbClr val="996600"/>
              </a:solidFill>
              <a:ea typeface="微軟正黑體" panose="020B0604030504040204" pitchFamily="34" charset="-120"/>
            </a:endParaRPr>
          </a:p>
        </p:txBody>
      </p:sp>
      <p:cxnSp>
        <p:nvCxnSpPr>
          <p:cNvPr id="15" name="直線單箭頭接點 14"/>
          <p:cNvCxnSpPr/>
          <p:nvPr/>
        </p:nvCxnSpPr>
        <p:spPr>
          <a:xfrm flipH="1" flipV="1">
            <a:off x="6469446" y="3560076"/>
            <a:ext cx="936744" cy="949044"/>
          </a:xfrm>
          <a:prstGeom prst="straightConnector1">
            <a:avLst/>
          </a:prstGeom>
          <a:ln w="3492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/>
          <p:cNvSpPr txBox="1"/>
          <p:nvPr/>
        </p:nvSpPr>
        <p:spPr>
          <a:xfrm>
            <a:off x="7016943" y="4474616"/>
            <a:ext cx="1846659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TW" altLang="en-US" sz="2400" b="1" dirty="0" smtClean="0">
                <a:ea typeface="微軟正黑體" panose="020B0604030504040204" pitchFamily="34" charset="-120"/>
              </a:rPr>
              <a:t>亮度感測元件</a:t>
            </a:r>
            <a:endParaRPr lang="zh-TW" altLang="en-US" sz="2400" b="1" dirty="0">
              <a:ea typeface="微軟正黑體" panose="020B0604030504040204" pitchFamily="34" charset="-120"/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2694723" y="548680"/>
            <a:ext cx="3754554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TW" altLang="en-US" sz="2400" b="1" dirty="0" smtClean="0">
                <a:ea typeface="微軟正黑體" panose="020B0604030504040204" pitchFamily="34" charset="-120"/>
              </a:rPr>
              <a:t>亮度感測器模組 </a:t>
            </a:r>
            <a:r>
              <a:rPr lang="en-US" altLang="zh-TW" sz="2400" b="1" dirty="0" smtClean="0">
                <a:ea typeface="微軟正黑體" panose="020B0604030504040204" pitchFamily="34" charset="-120"/>
              </a:rPr>
              <a:t>Light sensor</a:t>
            </a:r>
            <a:endParaRPr lang="zh-TW" altLang="en-US" sz="2400" b="1" dirty="0">
              <a:ea typeface="微軟正黑體" panose="020B0604030504040204" pitchFamily="34" charset="-120"/>
            </a:endParaRPr>
          </a:p>
        </p:txBody>
      </p:sp>
      <p:sp>
        <p:nvSpPr>
          <p:cNvPr id="21" name="投影片編號版面配置區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DA4F4-52DE-44A2-9828-6F971FD0A35D}" type="slidenum">
              <a:rPr lang="zh-TW" altLang="en-US" smtClean="0"/>
              <a:t>17</a:t>
            </a:fld>
            <a:endParaRPr lang="zh-TW" altLang="en-US"/>
          </a:p>
        </p:txBody>
      </p:sp>
      <p:cxnSp>
        <p:nvCxnSpPr>
          <p:cNvPr id="14" name="直線單箭頭接點 13"/>
          <p:cNvCxnSpPr/>
          <p:nvPr/>
        </p:nvCxnSpPr>
        <p:spPr>
          <a:xfrm>
            <a:off x="3301734" y="3413097"/>
            <a:ext cx="1621921" cy="0"/>
          </a:xfrm>
          <a:prstGeom prst="straightConnector1">
            <a:avLst/>
          </a:prstGeom>
          <a:ln w="8255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/>
          <p:cNvCxnSpPr/>
          <p:nvPr/>
        </p:nvCxnSpPr>
        <p:spPr>
          <a:xfrm>
            <a:off x="3301734" y="3649373"/>
            <a:ext cx="1621921" cy="0"/>
          </a:xfrm>
          <a:prstGeom prst="straightConnector1">
            <a:avLst/>
          </a:prstGeom>
          <a:ln w="82550">
            <a:solidFill>
              <a:srgbClr val="FF0000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/>
          <p:cNvCxnSpPr/>
          <p:nvPr/>
        </p:nvCxnSpPr>
        <p:spPr>
          <a:xfrm>
            <a:off x="3419872" y="4170681"/>
            <a:ext cx="1503783" cy="0"/>
          </a:xfrm>
          <a:prstGeom prst="straightConnector1">
            <a:avLst/>
          </a:prstGeom>
          <a:ln w="82550">
            <a:solidFill>
              <a:srgbClr val="996600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7296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群組 8"/>
          <p:cNvGrpSpPr/>
          <p:nvPr/>
        </p:nvGrpSpPr>
        <p:grpSpPr>
          <a:xfrm>
            <a:off x="2203839" y="633646"/>
            <a:ext cx="6328601" cy="6107722"/>
            <a:chOff x="1189431" y="724238"/>
            <a:chExt cx="6328601" cy="6107722"/>
          </a:xfrm>
        </p:grpSpPr>
        <p:pic>
          <p:nvPicPr>
            <p:cNvPr id="3" name="圖片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25968" y="724238"/>
              <a:ext cx="5892064" cy="5409524"/>
            </a:xfrm>
            <a:prstGeom prst="rect">
              <a:avLst/>
            </a:prstGeom>
          </p:spPr>
        </p:pic>
        <p:sp>
          <p:nvSpPr>
            <p:cNvPr id="4" name="文字方塊 3"/>
            <p:cNvSpPr txBox="1"/>
            <p:nvPr/>
          </p:nvSpPr>
          <p:spPr>
            <a:xfrm>
              <a:off x="1806805" y="4049862"/>
              <a:ext cx="307777" cy="73866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zh-TW" altLang="en-US" sz="2400" b="1" dirty="0" smtClean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紅</a:t>
              </a:r>
              <a:r>
                <a:rPr lang="en-US" altLang="zh-TW" sz="2400" b="1" dirty="0" smtClean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/>
              </a:r>
              <a:br>
                <a:rPr lang="en-US" altLang="zh-TW" sz="2400" b="1" dirty="0" smtClean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</a:br>
              <a:r>
                <a:rPr lang="zh-TW" altLang="en-US" sz="2400" b="1" dirty="0" smtClean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光</a:t>
              </a:r>
              <a:endParaRPr lang="zh-TW" altLang="en-US" sz="24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" name="文字方塊 4"/>
            <p:cNvSpPr txBox="1"/>
            <p:nvPr/>
          </p:nvSpPr>
          <p:spPr>
            <a:xfrm>
              <a:off x="2382869" y="6093296"/>
              <a:ext cx="307777" cy="73866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zh-TW" altLang="en-US" sz="2400" b="1" dirty="0" smtClean="0">
                  <a:solidFill>
                    <a:srgbClr val="00B05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綠</a:t>
              </a:r>
              <a:r>
                <a:rPr lang="en-US" altLang="zh-TW" sz="2400" b="1" dirty="0" smtClean="0">
                  <a:solidFill>
                    <a:srgbClr val="00B05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/>
              </a:r>
              <a:br>
                <a:rPr lang="en-US" altLang="zh-TW" sz="2400" b="1" dirty="0" smtClean="0">
                  <a:solidFill>
                    <a:srgbClr val="00B05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</a:br>
              <a:r>
                <a:rPr lang="zh-TW" altLang="en-US" sz="2400" b="1" dirty="0" smtClean="0">
                  <a:solidFill>
                    <a:srgbClr val="00B05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光</a:t>
              </a:r>
              <a:endParaRPr lang="zh-TW" altLang="en-US" sz="2400" b="1" dirty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" name="文字方塊 5"/>
            <p:cNvSpPr txBox="1"/>
            <p:nvPr/>
          </p:nvSpPr>
          <p:spPr>
            <a:xfrm>
              <a:off x="3013702" y="5877272"/>
              <a:ext cx="307777" cy="73866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zh-TW" altLang="en-US" sz="2400" b="1" smtClean="0">
                  <a:solidFill>
                    <a:srgbClr val="0000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藍</a:t>
              </a:r>
              <a:r>
                <a:rPr lang="en-US" altLang="zh-TW" sz="2400" b="1" dirty="0" smtClean="0">
                  <a:solidFill>
                    <a:srgbClr val="0000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/>
              </a:r>
              <a:br>
                <a:rPr lang="en-US" altLang="zh-TW" sz="2400" b="1" dirty="0" smtClean="0">
                  <a:solidFill>
                    <a:srgbClr val="0000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</a:br>
              <a:r>
                <a:rPr lang="zh-TW" altLang="en-US" sz="2400" b="1" dirty="0" smtClean="0">
                  <a:solidFill>
                    <a:srgbClr val="0000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光</a:t>
              </a:r>
              <a:endParaRPr lang="zh-TW" altLang="en-US" sz="2400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" name="文字方塊 6"/>
            <p:cNvSpPr txBox="1"/>
            <p:nvPr/>
          </p:nvSpPr>
          <p:spPr>
            <a:xfrm>
              <a:off x="1331297" y="5498648"/>
              <a:ext cx="307777" cy="73866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zh-TW" altLang="en-US" sz="2400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負</a:t>
              </a:r>
              <a:r>
                <a:rPr lang="en-US" altLang="zh-TW" sz="2400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/>
              </a:r>
              <a:br>
                <a:rPr lang="en-US" altLang="zh-TW" sz="2400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</a:br>
              <a:r>
                <a:rPr lang="zh-TW" altLang="en-US" sz="2400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極</a:t>
              </a:r>
              <a:endPara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8" name="文字方塊 7"/>
            <p:cNvSpPr txBox="1"/>
            <p:nvPr/>
          </p:nvSpPr>
          <p:spPr>
            <a:xfrm>
              <a:off x="1189431" y="6138760"/>
              <a:ext cx="591509" cy="3693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zh-TW" sz="2400" b="1" dirty="0" smtClean="0">
                  <a:ea typeface="微軟正黑體" panose="020B0604030504040204" pitchFamily="34" charset="-120"/>
                </a:rPr>
                <a:t>GND</a:t>
              </a:r>
              <a:endParaRPr lang="zh-TW" altLang="en-US" sz="2400" b="1" dirty="0">
                <a:ea typeface="微軟正黑體" panose="020B0604030504040204" pitchFamily="34" charset="-120"/>
              </a:endParaRPr>
            </a:p>
          </p:txBody>
        </p:sp>
      </p:grpSp>
      <p:sp>
        <p:nvSpPr>
          <p:cNvPr id="10" name="文字方塊 9"/>
          <p:cNvSpPr txBox="1"/>
          <p:nvPr/>
        </p:nvSpPr>
        <p:spPr>
          <a:xfrm>
            <a:off x="2203563" y="332656"/>
            <a:ext cx="4736874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TW" sz="3200" b="1" dirty="0" smtClean="0">
                <a:solidFill>
                  <a:srgbClr val="FF0000"/>
                </a:solidFill>
                <a:ea typeface="微軟正黑體" panose="020B0604030504040204" pitchFamily="34" charset="-120"/>
              </a:rPr>
              <a:t>R</a:t>
            </a:r>
            <a:r>
              <a:rPr lang="en-US" altLang="zh-TW" sz="3200" b="1" dirty="0" smtClean="0">
                <a:solidFill>
                  <a:srgbClr val="00B050"/>
                </a:solidFill>
                <a:ea typeface="微軟正黑體" panose="020B0604030504040204" pitchFamily="34" charset="-120"/>
              </a:rPr>
              <a:t>G</a:t>
            </a:r>
            <a:r>
              <a:rPr lang="en-US" altLang="zh-TW" sz="3200" b="1" dirty="0" smtClean="0">
                <a:solidFill>
                  <a:srgbClr val="0000FF"/>
                </a:solidFill>
                <a:ea typeface="微軟正黑體" panose="020B0604030504040204" pitchFamily="34" charset="-120"/>
              </a:rPr>
              <a:t>B</a:t>
            </a:r>
            <a:r>
              <a:rPr lang="zh-TW" altLang="en-US" sz="2400" b="1" dirty="0" smtClean="0">
                <a:ea typeface="微軟正黑體" panose="020B0604030504040204" pitchFamily="34" charset="-120"/>
              </a:rPr>
              <a:t>三色</a:t>
            </a:r>
            <a:r>
              <a:rPr lang="zh-TW" altLang="en-US" sz="2400" b="1" dirty="0">
                <a:ea typeface="微軟正黑體" panose="020B0604030504040204" pitchFamily="34" charset="-120"/>
              </a:rPr>
              <a:t>發光</a:t>
            </a:r>
            <a:r>
              <a:rPr lang="zh-TW" altLang="en-US" sz="2400" b="1" dirty="0" smtClean="0">
                <a:ea typeface="微軟正黑體" panose="020B0604030504040204" pitchFamily="34" charset="-120"/>
              </a:rPr>
              <a:t>二極體</a:t>
            </a:r>
            <a:r>
              <a:rPr lang="en-US" altLang="zh-TW" sz="3200" b="1" dirty="0" smtClean="0">
                <a:ea typeface="微軟正黑體" panose="020B0604030504040204" pitchFamily="34" charset="-120"/>
              </a:rPr>
              <a:t>LED</a:t>
            </a:r>
            <a:r>
              <a:rPr lang="zh-TW" altLang="en-US" sz="2400" b="1" dirty="0" smtClean="0">
                <a:ea typeface="微軟正黑體" panose="020B0604030504040204" pitchFamily="34" charset="-120"/>
              </a:rPr>
              <a:t>針腳定義</a:t>
            </a:r>
            <a:endParaRPr lang="zh-TW" altLang="en-US" sz="2400" b="1" dirty="0">
              <a:ea typeface="微軟正黑體" panose="020B0604030504040204" pitchFamily="34" charset="-12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4301220" y="6139426"/>
            <a:ext cx="767839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TW" sz="2400" dirty="0" smtClean="0">
                <a:solidFill>
                  <a:srgbClr val="0000FF"/>
                </a:solidFill>
                <a:ea typeface="微軟正黑體" panose="020B0604030504040204" pitchFamily="34" charset="-120"/>
              </a:rPr>
              <a:t>(3.2V)</a:t>
            </a:r>
            <a:endParaRPr lang="zh-TW" altLang="en-US" sz="2400" dirty="0">
              <a:solidFill>
                <a:srgbClr val="0000FF"/>
              </a:solidFill>
              <a:ea typeface="微軟正黑體" panose="020B0604030504040204" pitchFamily="34" charset="-12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3707904" y="6453336"/>
            <a:ext cx="767839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TW" sz="2400" dirty="0" smtClean="0">
                <a:solidFill>
                  <a:srgbClr val="00B050"/>
                </a:solidFill>
                <a:ea typeface="微軟正黑體" panose="020B0604030504040204" pitchFamily="34" charset="-120"/>
              </a:rPr>
              <a:t>(3.2V)</a:t>
            </a:r>
            <a:endParaRPr lang="zh-TW" altLang="en-US" sz="2400" dirty="0">
              <a:solidFill>
                <a:srgbClr val="00B050"/>
              </a:solidFill>
              <a:ea typeface="微軟正黑體" panose="020B0604030504040204" pitchFamily="34" charset="-12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2327641" y="4797152"/>
            <a:ext cx="516167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TW" sz="2400" dirty="0" smtClean="0">
                <a:solidFill>
                  <a:srgbClr val="FF0000"/>
                </a:solidFill>
                <a:ea typeface="微軟正黑體" panose="020B0604030504040204" pitchFamily="34" charset="-120"/>
              </a:rPr>
              <a:t>(2V)</a:t>
            </a:r>
            <a:endParaRPr lang="zh-TW" altLang="en-US" sz="2400" dirty="0">
              <a:solidFill>
                <a:srgbClr val="FF0000"/>
              </a:solidFill>
              <a:ea typeface="微軟正黑體" panose="020B0604030504040204" pitchFamily="34" charset="-120"/>
            </a:endParaRPr>
          </a:p>
        </p:txBody>
      </p:sp>
      <p:pic>
        <p:nvPicPr>
          <p:cNvPr id="14" name="圖片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628" y="3567979"/>
            <a:ext cx="3694365" cy="245164"/>
          </a:xfrm>
          <a:prstGeom prst="rect">
            <a:avLst/>
          </a:prstGeom>
        </p:spPr>
      </p:pic>
      <p:sp>
        <p:nvSpPr>
          <p:cNvPr id="15" name="文字方塊 14"/>
          <p:cNvSpPr txBox="1"/>
          <p:nvPr/>
        </p:nvSpPr>
        <p:spPr>
          <a:xfrm>
            <a:off x="251520" y="2222424"/>
            <a:ext cx="4050789" cy="110799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TW" sz="2400" b="1" dirty="0" err="1" smtClean="0">
                <a:ea typeface="微軟正黑體" panose="020B0604030504040204" pitchFamily="34" charset="-120"/>
              </a:rPr>
              <a:t>NodeMCU</a:t>
            </a:r>
            <a:r>
              <a:rPr lang="zh-TW" altLang="en-US" sz="2400" b="1" dirty="0" smtClean="0">
                <a:ea typeface="微軟正黑體" panose="020B0604030504040204" pitchFamily="34" charset="-120"/>
              </a:rPr>
              <a:t>針腳輸出電壓為</a:t>
            </a:r>
            <a:r>
              <a:rPr lang="en-US" altLang="zh-TW" sz="2400" b="1" dirty="0" smtClean="0">
                <a:ea typeface="微軟正黑體" panose="020B0604030504040204" pitchFamily="34" charset="-120"/>
              </a:rPr>
              <a:t>3.3V</a:t>
            </a:r>
          </a:p>
          <a:p>
            <a:r>
              <a:rPr lang="zh-TW" altLang="en-US" sz="2400" b="1" dirty="0" smtClean="0">
                <a:ea typeface="微軟正黑體" panose="020B0604030504040204" pitchFamily="34" charset="-120"/>
              </a:rPr>
              <a:t>使用</a:t>
            </a:r>
            <a:r>
              <a:rPr lang="zh-TW" altLang="en-US" sz="2400" b="1" dirty="0">
                <a:ea typeface="微軟正黑體" panose="020B0604030504040204" pitchFamily="34" charset="-120"/>
              </a:rPr>
              <a:t>紅</a:t>
            </a:r>
            <a:r>
              <a:rPr lang="zh-TW" altLang="en-US" sz="2400" b="1" dirty="0" smtClean="0">
                <a:ea typeface="微軟正黑體" panose="020B0604030504040204" pitchFamily="34" charset="-120"/>
              </a:rPr>
              <a:t>光</a:t>
            </a:r>
            <a:r>
              <a:rPr lang="en-US" altLang="zh-TW" sz="2400" b="1" dirty="0" smtClean="0">
                <a:ea typeface="微軟正黑體" panose="020B0604030504040204" pitchFamily="34" charset="-120"/>
              </a:rPr>
              <a:t>LED</a:t>
            </a:r>
            <a:r>
              <a:rPr lang="zh-TW" altLang="en-US" sz="2400" b="1" dirty="0" smtClean="0">
                <a:ea typeface="微軟正黑體" panose="020B0604030504040204" pitchFamily="34" charset="-120"/>
              </a:rPr>
              <a:t>時要串接</a:t>
            </a:r>
            <a:r>
              <a:rPr lang="en-US" altLang="zh-TW" sz="2400" b="1" dirty="0" smtClean="0">
                <a:ea typeface="微軟正黑體" panose="020B0604030504040204" pitchFamily="34" charset="-120"/>
              </a:rPr>
              <a:t>220</a:t>
            </a:r>
            <a:r>
              <a:rPr lang="zh-TW" altLang="en-US" sz="2400" b="1" dirty="0" smtClean="0">
                <a:ea typeface="微軟正黑體" panose="020B0604030504040204" pitchFamily="34" charset="-120"/>
              </a:rPr>
              <a:t>歐姆</a:t>
            </a:r>
            <a:endParaRPr lang="en-US" altLang="zh-TW" sz="2400" b="1" dirty="0" smtClean="0">
              <a:ea typeface="微軟正黑體" panose="020B0604030504040204" pitchFamily="34" charset="-120"/>
            </a:endParaRPr>
          </a:p>
          <a:p>
            <a:r>
              <a:rPr lang="zh-TW" altLang="en-US" sz="2400" b="1" dirty="0">
                <a:ea typeface="微軟正黑體" panose="020B0604030504040204" pitchFamily="34" charset="-120"/>
              </a:rPr>
              <a:t>之</a:t>
            </a:r>
            <a:r>
              <a:rPr lang="zh-TW" altLang="en-US" sz="2400" b="1" dirty="0" smtClean="0">
                <a:ea typeface="微軟正黑體" panose="020B0604030504040204" pitchFamily="34" charset="-120"/>
              </a:rPr>
              <a:t>電阻，避免</a:t>
            </a:r>
            <a:r>
              <a:rPr lang="en-US" altLang="zh-TW" sz="2400" b="1" dirty="0" smtClean="0">
                <a:ea typeface="微軟正黑體" panose="020B0604030504040204" pitchFamily="34" charset="-120"/>
              </a:rPr>
              <a:t>LED</a:t>
            </a:r>
            <a:r>
              <a:rPr lang="zh-TW" altLang="en-US" sz="2400" b="1" dirty="0" smtClean="0">
                <a:ea typeface="微軟正黑體" panose="020B0604030504040204" pitchFamily="34" charset="-120"/>
              </a:rPr>
              <a:t>燒毀。</a:t>
            </a:r>
            <a:endParaRPr lang="en-US" altLang="zh-TW" sz="2400" b="1" dirty="0" smtClean="0">
              <a:ea typeface="微軟正黑體" panose="020B0604030504040204" pitchFamily="34" charset="-120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539552" y="3800073"/>
            <a:ext cx="1274388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TW" b="1" dirty="0" smtClean="0">
                <a:ea typeface="微軟正黑體" panose="020B0604030504040204" pitchFamily="34" charset="-120"/>
              </a:rPr>
              <a:t>220</a:t>
            </a:r>
            <a:r>
              <a:rPr lang="zh-TW" altLang="en-US" b="1" dirty="0" smtClean="0">
                <a:ea typeface="微軟正黑體" panose="020B0604030504040204" pitchFamily="34" charset="-120"/>
              </a:rPr>
              <a:t>歐姆電阻</a:t>
            </a:r>
            <a:endParaRPr lang="zh-TW" altLang="en-US" b="1" dirty="0">
              <a:ea typeface="微軟正黑體" panose="020B0604030504040204" pitchFamily="34" charset="-120"/>
            </a:endParaRPr>
          </a:p>
        </p:txBody>
      </p:sp>
      <p:sp>
        <p:nvSpPr>
          <p:cNvPr id="17" name="投影片編號版面配置區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DA4F4-52DE-44A2-9828-6F971FD0A35D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0701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3159" y="2486056"/>
            <a:ext cx="3844733" cy="3247200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1547664" y="4512223"/>
            <a:ext cx="111088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TW" sz="2400" b="1" dirty="0" smtClean="0">
                <a:ea typeface="微軟正黑體" panose="020B0604030504040204" pitchFamily="34" charset="-120"/>
              </a:rPr>
              <a:t>(5V) DC+</a:t>
            </a:r>
            <a:endParaRPr lang="zh-TW" altLang="en-US" sz="2400" b="1" dirty="0">
              <a:ea typeface="微軟正黑體" panose="020B0604030504040204" pitchFamily="34" charset="-12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2473160" y="4939625"/>
            <a:ext cx="452047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TW" sz="2400" b="1" dirty="0" smtClean="0">
                <a:ea typeface="微軟正黑體" panose="020B0604030504040204" pitchFamily="34" charset="-120"/>
              </a:rPr>
              <a:t>DC-</a:t>
            </a:r>
            <a:endParaRPr lang="zh-TW" altLang="en-US" sz="2400" b="1" dirty="0">
              <a:ea typeface="微軟正黑體" panose="020B0604030504040204" pitchFamily="34" charset="-12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2929507" y="5304311"/>
            <a:ext cx="28373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TW" sz="2400" b="1" dirty="0" smtClean="0">
                <a:ea typeface="微軟正黑體" panose="020B0604030504040204" pitchFamily="34" charset="-120"/>
              </a:rPr>
              <a:t>IN</a:t>
            </a:r>
            <a:endParaRPr lang="zh-TW" altLang="en-US" sz="2400" b="1" dirty="0">
              <a:ea typeface="微軟正黑體" panose="020B0604030504040204" pitchFamily="34" charset="-12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5229463" y="2207967"/>
            <a:ext cx="2297104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TW" sz="2400" b="1" dirty="0" smtClean="0">
                <a:ea typeface="微軟正黑體" panose="020B0604030504040204" pitchFamily="34" charset="-120"/>
              </a:rPr>
              <a:t>NC</a:t>
            </a:r>
            <a:r>
              <a:rPr lang="zh-TW" altLang="en-US" sz="2400" b="1" dirty="0" smtClean="0">
                <a:ea typeface="微軟正黑體" panose="020B0604030504040204" pitchFamily="34" charset="-120"/>
              </a:rPr>
              <a:t> </a:t>
            </a:r>
            <a:r>
              <a:rPr lang="en-US" altLang="zh-TW" sz="2400" b="1" dirty="0" smtClean="0">
                <a:ea typeface="微軟正黑體" panose="020B0604030504040204" pitchFamily="34" charset="-120"/>
              </a:rPr>
              <a:t>(Normal close)</a:t>
            </a:r>
            <a:endParaRPr lang="zh-TW" altLang="en-US" sz="2400" b="1" dirty="0">
              <a:ea typeface="微軟正黑體" panose="020B0604030504040204" pitchFamily="34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5644748" y="2568007"/>
            <a:ext cx="638957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TW" sz="2400" b="1" dirty="0" smtClean="0">
                <a:ea typeface="微軟正黑體" panose="020B0604030504040204" pitchFamily="34" charset="-120"/>
              </a:rPr>
              <a:t>COM</a:t>
            </a:r>
            <a:endParaRPr lang="zh-TW" altLang="en-US" sz="2400" b="1" dirty="0">
              <a:ea typeface="微軟正黑體" panose="020B0604030504040204" pitchFamily="34" charset="-12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6043230" y="2990763"/>
            <a:ext cx="2345194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TW" sz="2400" b="1" dirty="0" smtClean="0">
                <a:ea typeface="微軟正黑體" panose="020B0604030504040204" pitchFamily="34" charset="-120"/>
              </a:rPr>
              <a:t>NO (Normal open)</a:t>
            </a:r>
            <a:endParaRPr lang="zh-TW" altLang="en-US" sz="2400" b="1" dirty="0">
              <a:ea typeface="微軟正黑體" panose="020B0604030504040204" pitchFamily="34" charset="-12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4770700" y="5304311"/>
            <a:ext cx="1538883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TW" altLang="en-US" sz="2400" b="1" dirty="0">
                <a:ea typeface="微軟正黑體" panose="020B0604030504040204" pitchFamily="34" charset="-120"/>
              </a:rPr>
              <a:t>電源指示燈</a:t>
            </a:r>
          </a:p>
        </p:txBody>
      </p:sp>
      <p:cxnSp>
        <p:nvCxnSpPr>
          <p:cNvPr id="12" name="直線單箭頭接點 11"/>
          <p:cNvCxnSpPr/>
          <p:nvPr/>
        </p:nvCxnSpPr>
        <p:spPr>
          <a:xfrm flipH="1" flipV="1">
            <a:off x="4149343" y="5124291"/>
            <a:ext cx="618105" cy="328073"/>
          </a:xfrm>
          <a:prstGeom prst="straightConnector1">
            <a:avLst/>
          </a:prstGeom>
          <a:ln w="41275">
            <a:solidFill>
              <a:srgbClr val="0000FF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/>
          <p:cNvCxnSpPr/>
          <p:nvPr/>
        </p:nvCxnSpPr>
        <p:spPr>
          <a:xfrm>
            <a:off x="3266452" y="2933451"/>
            <a:ext cx="327804" cy="1449238"/>
          </a:xfrm>
          <a:prstGeom prst="straightConnector1">
            <a:avLst/>
          </a:prstGeom>
          <a:ln w="41275">
            <a:solidFill>
              <a:srgbClr val="0000FF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字方塊 20"/>
          <p:cNvSpPr txBox="1"/>
          <p:nvPr/>
        </p:nvSpPr>
        <p:spPr>
          <a:xfrm>
            <a:off x="2493159" y="2630723"/>
            <a:ext cx="1538883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TW" altLang="en-US" sz="2400" b="1" dirty="0" smtClean="0">
                <a:ea typeface="微軟正黑體" panose="020B0604030504040204" pitchFamily="34" charset="-120"/>
              </a:rPr>
              <a:t>動作指示燈</a:t>
            </a:r>
            <a:endParaRPr lang="zh-TW" altLang="en-US" sz="2400" b="1" dirty="0">
              <a:ea typeface="微軟正黑體" panose="020B0604030504040204" pitchFamily="34" charset="-120"/>
            </a:endParaRPr>
          </a:p>
        </p:txBody>
      </p:sp>
      <p:sp>
        <p:nvSpPr>
          <p:cNvPr id="22" name="投影片編號版面配置區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DA4F4-52DE-44A2-9828-6F971FD0A35D}" type="slidenum">
              <a:rPr lang="zh-TW" altLang="en-US" smtClean="0"/>
              <a:t>19</a:t>
            </a:fld>
            <a:endParaRPr lang="zh-TW" altLang="en-US"/>
          </a:p>
        </p:txBody>
      </p:sp>
      <p:sp>
        <p:nvSpPr>
          <p:cNvPr id="23" name="文字方塊 22"/>
          <p:cNvSpPr txBox="1"/>
          <p:nvPr/>
        </p:nvSpPr>
        <p:spPr>
          <a:xfrm>
            <a:off x="3422070" y="332656"/>
            <a:ext cx="2299860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TW" altLang="en-US" sz="2400" b="1" dirty="0" smtClean="0">
                <a:ea typeface="微軟正黑體" panose="020B0604030504040204" pitchFamily="34" charset="-120"/>
              </a:rPr>
              <a:t>繼電器</a:t>
            </a:r>
            <a:r>
              <a:rPr lang="en-US" altLang="zh-TW" sz="2400" b="1" dirty="0" smtClean="0">
                <a:ea typeface="微軟正黑體" panose="020B0604030504040204" pitchFamily="34" charset="-120"/>
              </a:rPr>
              <a:t>Relay</a:t>
            </a:r>
            <a:r>
              <a:rPr lang="zh-TW" altLang="en-US" sz="2400" b="1" dirty="0" smtClean="0">
                <a:ea typeface="微軟正黑體" panose="020B0604030504040204" pitchFamily="34" charset="-120"/>
              </a:rPr>
              <a:t>模組</a:t>
            </a:r>
            <a:endParaRPr lang="zh-TW" altLang="en-US" sz="2400" b="1" dirty="0"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175460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>
                <a:ea typeface="微軟正黑體" panose="020B0604030504040204" pitchFamily="34" charset="-120"/>
              </a:rPr>
              <a:t>ArduTalk</a:t>
            </a:r>
            <a:r>
              <a:rPr lang="zh-TW" altLang="en-US" dirty="0" smtClean="0">
                <a:ea typeface="微軟正黑體" panose="020B0604030504040204" pitchFamily="34" charset="-120"/>
              </a:rPr>
              <a:t>是</a:t>
            </a:r>
            <a:r>
              <a:rPr lang="zh-TW" altLang="en-US" dirty="0">
                <a:ea typeface="微軟正黑體" panose="020B0604030504040204" pitchFamily="34" charset="-120"/>
              </a:rPr>
              <a:t>什</a:t>
            </a:r>
            <a:r>
              <a:rPr lang="zh-TW" altLang="en-US" dirty="0" smtClean="0">
                <a:ea typeface="微軟正黑體" panose="020B0604030504040204" pitchFamily="34" charset="-120"/>
              </a:rPr>
              <a:t>麼</a:t>
            </a:r>
            <a:r>
              <a:rPr lang="en-US" altLang="zh-TW" dirty="0" smtClean="0">
                <a:ea typeface="微軟正黑體" panose="020B0604030504040204" pitchFamily="34" charset="-120"/>
              </a:rPr>
              <a:t>?</a:t>
            </a:r>
            <a:endParaRPr lang="zh-TW" altLang="en-US" dirty="0"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412776"/>
            <a:ext cx="8229600" cy="4752528"/>
          </a:xfrm>
        </p:spPr>
        <p:txBody>
          <a:bodyPr/>
          <a:lstStyle/>
          <a:p>
            <a:r>
              <a:rPr lang="en-US" altLang="zh-TW" dirty="0" smtClean="0">
                <a:latin typeface="Calibri" panose="020F0502020204030204" pitchFamily="34" charset="0"/>
                <a:ea typeface="微軟正黑體" panose="020B0604030504040204" pitchFamily="34" charset="-120"/>
              </a:rPr>
              <a:t>ArduTalk</a:t>
            </a:r>
            <a:r>
              <a:rPr lang="zh-TW" altLang="en-US" dirty="0" smtClean="0">
                <a:latin typeface="Calibri" panose="020F0502020204030204" pitchFamily="34" charset="0"/>
                <a:ea typeface="微軟正黑體" panose="020B0604030504040204" pitchFamily="34" charset="-120"/>
              </a:rPr>
              <a:t>為基於</a:t>
            </a:r>
            <a:r>
              <a:rPr lang="en-US" altLang="zh-TW" dirty="0" smtClean="0">
                <a:latin typeface="Calibri" panose="020F0502020204030204" pitchFamily="34" charset="0"/>
                <a:ea typeface="微軟正黑體" panose="020B0604030504040204" pitchFamily="34" charset="-120"/>
              </a:rPr>
              <a:t>IoTtalk</a:t>
            </a:r>
            <a:r>
              <a:rPr lang="zh-TW" altLang="en-US" dirty="0" smtClean="0">
                <a:latin typeface="Calibri" panose="020F0502020204030204" pitchFamily="34" charset="0"/>
                <a:ea typeface="微軟正黑體" panose="020B0604030504040204" pitchFamily="34" charset="-120"/>
              </a:rPr>
              <a:t>上提供快速</a:t>
            </a:r>
            <a:r>
              <a:rPr lang="en-US" altLang="zh-TW" dirty="0" smtClean="0">
                <a:latin typeface="Calibri" panose="020F0502020204030204" pitchFamily="34" charset="0"/>
                <a:ea typeface="微軟正黑體" panose="020B0604030504040204" pitchFamily="34" charset="-120"/>
              </a:rPr>
              <a:t>Arduino</a:t>
            </a:r>
            <a:r>
              <a:rPr lang="zh-TW" altLang="en-US" dirty="0" smtClean="0">
                <a:latin typeface="Calibri" panose="020F0502020204030204" pitchFamily="34" charset="0"/>
                <a:ea typeface="微軟正黑體" panose="020B0604030504040204" pitchFamily="34" charset="-120"/>
              </a:rPr>
              <a:t>網路應用開發環境</a:t>
            </a:r>
            <a:endParaRPr lang="en-US" altLang="zh-TW" dirty="0" smtClean="0">
              <a:latin typeface="Calibri" panose="020F0502020204030204" pitchFamily="34" charset="0"/>
              <a:ea typeface="微軟正黑體" panose="020B0604030504040204" pitchFamily="34" charset="-120"/>
            </a:endParaRPr>
          </a:p>
          <a:p>
            <a:r>
              <a:rPr lang="zh-TW" altLang="en-US" dirty="0" smtClean="0">
                <a:latin typeface="Calibri" panose="020F0502020204030204" pitchFamily="34" charset="0"/>
                <a:ea typeface="微軟正黑體" panose="020B0604030504040204" pitchFamily="34" charset="-120"/>
              </a:rPr>
              <a:t>透過</a:t>
            </a:r>
            <a:r>
              <a:rPr lang="en-US" altLang="zh-TW" dirty="0" smtClean="0">
                <a:latin typeface="Calibri" panose="020F0502020204030204" pitchFamily="34" charset="0"/>
                <a:ea typeface="微軟正黑體" panose="020B0604030504040204" pitchFamily="34" charset="-120"/>
              </a:rPr>
              <a:t>ArduTalk</a:t>
            </a:r>
            <a:r>
              <a:rPr lang="zh-TW" altLang="en-US" dirty="0" smtClean="0">
                <a:latin typeface="Calibri" panose="020F0502020204030204" pitchFamily="34" charset="0"/>
                <a:ea typeface="微軟正黑體" panose="020B0604030504040204" pitchFamily="34" charset="-120"/>
              </a:rPr>
              <a:t>可以快速實現單一板子之</a:t>
            </a:r>
            <a:r>
              <a:rPr lang="zh-TW" altLang="en-US" dirty="0">
                <a:latin typeface="Calibri" panose="020F0502020204030204" pitchFamily="34" charset="0"/>
                <a:ea typeface="微軟正黑體" panose="020B0604030504040204" pitchFamily="34" charset="-120"/>
              </a:rPr>
              <a:t>物聯網</a:t>
            </a:r>
            <a:r>
              <a:rPr lang="zh-TW" altLang="en-US" dirty="0" smtClean="0">
                <a:latin typeface="Calibri" panose="020F0502020204030204" pitchFamily="34" charset="0"/>
                <a:ea typeface="微軟正黑體" panose="020B0604030504040204" pitchFamily="34" charset="-120"/>
              </a:rPr>
              <a:t>應用或是多個板子互聯之應用</a:t>
            </a:r>
            <a:endParaRPr lang="en-US" altLang="zh-TW" dirty="0" smtClean="0">
              <a:latin typeface="Calibri" panose="020F050202020403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0DC8A-3EFD-48E5-90C2-B1B3EA3747D3}" type="slidenum">
              <a:rPr lang="zh-TW" altLang="en-US" smtClean="0"/>
              <a:t>2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2987824" y="4293096"/>
            <a:ext cx="3361218" cy="2376264"/>
          </a:xfrm>
          <a:prstGeom prst="rect">
            <a:avLst/>
          </a:prstGeom>
          <a:noFill/>
          <a:ln w="3492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3931766" y="4201924"/>
            <a:ext cx="15012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dirty="0" smtClean="0"/>
              <a:t>ArduTalk</a:t>
            </a:r>
            <a:endParaRPr lang="zh-TW" altLang="en-US" sz="2800" b="1" dirty="0"/>
          </a:p>
        </p:txBody>
      </p:sp>
      <p:sp>
        <p:nvSpPr>
          <p:cNvPr id="76" name="Cloud"/>
          <p:cNvSpPr>
            <a:spLocks noChangeAspect="1" noEditPoints="1" noChangeArrowheads="1"/>
          </p:cNvSpPr>
          <p:nvPr/>
        </p:nvSpPr>
        <p:spPr bwMode="auto">
          <a:xfrm>
            <a:off x="3779912" y="4869160"/>
            <a:ext cx="1728192" cy="1123418"/>
          </a:xfrm>
          <a:custGeom>
            <a:avLst/>
            <a:gdLst>
              <a:gd name="T0" fmla="*/ 67 w 21600"/>
              <a:gd name="T1" fmla="*/ 10800 h 21600"/>
              <a:gd name="T2" fmla="*/ 10800 w 21600"/>
              <a:gd name="T3" fmla="*/ 21577 h 21600"/>
              <a:gd name="T4" fmla="*/ 21582 w 21600"/>
              <a:gd name="T5" fmla="*/ 10800 h 21600"/>
              <a:gd name="T6" fmla="*/ 10800 w 21600"/>
              <a:gd name="T7" fmla="*/ 1235 h 21600"/>
              <a:gd name="T8" fmla="*/ 2977 w 21600"/>
              <a:gd name="T9" fmla="*/ 3262 h 21600"/>
              <a:gd name="T10" fmla="*/ 17087 w 21600"/>
              <a:gd name="T11" fmla="*/ 173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 extrusionOk="0">
                <a:moveTo>
                  <a:pt x="1949" y="7180"/>
                </a:moveTo>
                <a:cubicBezTo>
                  <a:pt x="841" y="7336"/>
                  <a:pt x="0" y="8613"/>
                  <a:pt x="0" y="10137"/>
                </a:cubicBezTo>
                <a:cubicBezTo>
                  <a:pt x="-1" y="11192"/>
                  <a:pt x="409" y="12169"/>
                  <a:pt x="1074" y="12702"/>
                </a:cubicBezTo>
                <a:lnTo>
                  <a:pt x="1063" y="12668"/>
                </a:lnTo>
                <a:cubicBezTo>
                  <a:pt x="685" y="13217"/>
                  <a:pt x="475" y="13940"/>
                  <a:pt x="475" y="14690"/>
                </a:cubicBezTo>
                <a:cubicBezTo>
                  <a:pt x="475" y="16325"/>
                  <a:pt x="1451" y="17650"/>
                  <a:pt x="2655" y="17650"/>
                </a:cubicBezTo>
                <a:cubicBezTo>
                  <a:pt x="2739" y="17650"/>
                  <a:pt x="2824" y="17643"/>
                  <a:pt x="2909" y="17629"/>
                </a:cubicBezTo>
                <a:lnTo>
                  <a:pt x="2897" y="17649"/>
                </a:lnTo>
                <a:cubicBezTo>
                  <a:pt x="3585" y="19288"/>
                  <a:pt x="4863" y="20300"/>
                  <a:pt x="6247" y="20300"/>
                </a:cubicBezTo>
                <a:cubicBezTo>
                  <a:pt x="6947" y="20299"/>
                  <a:pt x="7635" y="20039"/>
                  <a:pt x="8235" y="19546"/>
                </a:cubicBezTo>
                <a:lnTo>
                  <a:pt x="8229" y="19550"/>
                </a:lnTo>
                <a:cubicBezTo>
                  <a:pt x="8855" y="20829"/>
                  <a:pt x="9908" y="21597"/>
                  <a:pt x="11036" y="21597"/>
                </a:cubicBezTo>
                <a:cubicBezTo>
                  <a:pt x="12523" y="21596"/>
                  <a:pt x="13836" y="20267"/>
                  <a:pt x="14267" y="18324"/>
                </a:cubicBezTo>
                <a:lnTo>
                  <a:pt x="14270" y="18350"/>
                </a:lnTo>
                <a:cubicBezTo>
                  <a:pt x="14730" y="18740"/>
                  <a:pt x="15260" y="18947"/>
                  <a:pt x="15802" y="18947"/>
                </a:cubicBezTo>
                <a:cubicBezTo>
                  <a:pt x="17390" y="18946"/>
                  <a:pt x="18682" y="17205"/>
                  <a:pt x="18694" y="15045"/>
                </a:cubicBezTo>
                <a:lnTo>
                  <a:pt x="18689" y="15035"/>
                </a:lnTo>
                <a:cubicBezTo>
                  <a:pt x="20357" y="14710"/>
                  <a:pt x="21597" y="12765"/>
                  <a:pt x="21597" y="10472"/>
                </a:cubicBezTo>
                <a:cubicBezTo>
                  <a:pt x="21597" y="9456"/>
                  <a:pt x="21350" y="8469"/>
                  <a:pt x="20896" y="7663"/>
                </a:cubicBezTo>
                <a:lnTo>
                  <a:pt x="20889" y="7661"/>
                </a:lnTo>
                <a:cubicBezTo>
                  <a:pt x="21031" y="7208"/>
                  <a:pt x="21105" y="6721"/>
                  <a:pt x="21105" y="6228"/>
                </a:cubicBezTo>
                <a:cubicBezTo>
                  <a:pt x="21105" y="4588"/>
                  <a:pt x="20299" y="3150"/>
                  <a:pt x="19139" y="2719"/>
                </a:cubicBezTo>
                <a:lnTo>
                  <a:pt x="19148" y="2712"/>
                </a:lnTo>
                <a:cubicBezTo>
                  <a:pt x="18940" y="1142"/>
                  <a:pt x="17933" y="0"/>
                  <a:pt x="16758" y="0"/>
                </a:cubicBezTo>
                <a:cubicBezTo>
                  <a:pt x="16044" y="-1"/>
                  <a:pt x="15367" y="426"/>
                  <a:pt x="14905" y="1165"/>
                </a:cubicBezTo>
                <a:lnTo>
                  <a:pt x="14909" y="1170"/>
                </a:lnTo>
                <a:cubicBezTo>
                  <a:pt x="14497" y="432"/>
                  <a:pt x="13855" y="0"/>
                  <a:pt x="13174" y="0"/>
                </a:cubicBezTo>
                <a:cubicBezTo>
                  <a:pt x="12347" y="-1"/>
                  <a:pt x="11590" y="637"/>
                  <a:pt x="11221" y="1645"/>
                </a:cubicBezTo>
                <a:lnTo>
                  <a:pt x="11229" y="1694"/>
                </a:lnTo>
                <a:cubicBezTo>
                  <a:pt x="10730" y="1024"/>
                  <a:pt x="10058" y="650"/>
                  <a:pt x="9358" y="650"/>
                </a:cubicBezTo>
                <a:cubicBezTo>
                  <a:pt x="8372" y="649"/>
                  <a:pt x="7466" y="1391"/>
                  <a:pt x="7003" y="2578"/>
                </a:cubicBezTo>
                <a:lnTo>
                  <a:pt x="6995" y="2602"/>
                </a:lnTo>
                <a:cubicBezTo>
                  <a:pt x="6477" y="2189"/>
                  <a:pt x="5888" y="1972"/>
                  <a:pt x="5288" y="1972"/>
                </a:cubicBezTo>
                <a:cubicBezTo>
                  <a:pt x="3423" y="1972"/>
                  <a:pt x="1912" y="4029"/>
                  <a:pt x="1912" y="6567"/>
                </a:cubicBezTo>
                <a:cubicBezTo>
                  <a:pt x="1911" y="6774"/>
                  <a:pt x="1922" y="6981"/>
                  <a:pt x="1942" y="7186"/>
                </a:cubicBezTo>
                <a:close/>
              </a:path>
              <a:path w="21600" h="21600" fill="none" extrusionOk="0">
                <a:moveTo>
                  <a:pt x="1074" y="12702"/>
                </a:moveTo>
                <a:cubicBezTo>
                  <a:pt x="1407" y="12969"/>
                  <a:pt x="1786" y="13110"/>
                  <a:pt x="2172" y="13110"/>
                </a:cubicBezTo>
                <a:cubicBezTo>
                  <a:pt x="2228" y="13109"/>
                  <a:pt x="2285" y="13107"/>
                  <a:pt x="2341" y="13101"/>
                </a:cubicBezTo>
              </a:path>
              <a:path w="21600" h="21600" fill="none" extrusionOk="0">
                <a:moveTo>
                  <a:pt x="2909" y="17629"/>
                </a:moveTo>
                <a:cubicBezTo>
                  <a:pt x="3099" y="17599"/>
                  <a:pt x="3285" y="17535"/>
                  <a:pt x="3463" y="17439"/>
                </a:cubicBezTo>
              </a:path>
              <a:path w="21600" h="21600" fill="none" extrusionOk="0">
                <a:moveTo>
                  <a:pt x="7895" y="18680"/>
                </a:moveTo>
                <a:cubicBezTo>
                  <a:pt x="7983" y="18985"/>
                  <a:pt x="8095" y="19277"/>
                  <a:pt x="8229" y="19550"/>
                </a:cubicBezTo>
              </a:path>
              <a:path w="21600" h="21600" fill="none" extrusionOk="0">
                <a:moveTo>
                  <a:pt x="14267" y="18324"/>
                </a:moveTo>
                <a:cubicBezTo>
                  <a:pt x="14336" y="18013"/>
                  <a:pt x="14380" y="17693"/>
                  <a:pt x="14400" y="17370"/>
                </a:cubicBezTo>
              </a:path>
              <a:path w="21600" h="21600" fill="none" extrusionOk="0">
                <a:moveTo>
                  <a:pt x="18694" y="15045"/>
                </a:moveTo>
                <a:cubicBezTo>
                  <a:pt x="18694" y="15034"/>
                  <a:pt x="18695" y="15024"/>
                  <a:pt x="18695" y="15013"/>
                </a:cubicBezTo>
                <a:cubicBezTo>
                  <a:pt x="18695" y="13508"/>
                  <a:pt x="18063" y="12136"/>
                  <a:pt x="17069" y="11477"/>
                </a:cubicBezTo>
              </a:path>
              <a:path w="21600" h="21600" fill="none" extrusionOk="0">
                <a:moveTo>
                  <a:pt x="20165" y="8999"/>
                </a:moveTo>
                <a:cubicBezTo>
                  <a:pt x="20479" y="8635"/>
                  <a:pt x="20726" y="8177"/>
                  <a:pt x="20889" y="7661"/>
                </a:cubicBezTo>
              </a:path>
              <a:path w="21600" h="21600" fill="none" extrusionOk="0">
                <a:moveTo>
                  <a:pt x="19186" y="3344"/>
                </a:moveTo>
                <a:cubicBezTo>
                  <a:pt x="19186" y="3328"/>
                  <a:pt x="19187" y="3313"/>
                  <a:pt x="19187" y="3297"/>
                </a:cubicBezTo>
                <a:cubicBezTo>
                  <a:pt x="19187" y="3101"/>
                  <a:pt x="19174" y="2905"/>
                  <a:pt x="19148" y="2712"/>
                </a:cubicBezTo>
              </a:path>
              <a:path w="21600" h="21600" fill="none" extrusionOk="0">
                <a:moveTo>
                  <a:pt x="14905" y="1165"/>
                </a:moveTo>
                <a:cubicBezTo>
                  <a:pt x="14754" y="1408"/>
                  <a:pt x="14629" y="1679"/>
                  <a:pt x="14535" y="1971"/>
                </a:cubicBezTo>
              </a:path>
              <a:path w="21600" h="21600" fill="none" extrusionOk="0">
                <a:moveTo>
                  <a:pt x="11221" y="1645"/>
                </a:moveTo>
                <a:cubicBezTo>
                  <a:pt x="11140" y="1866"/>
                  <a:pt x="11080" y="2099"/>
                  <a:pt x="11041" y="2340"/>
                </a:cubicBezTo>
              </a:path>
              <a:path w="21600" h="21600" fill="none" extrusionOk="0">
                <a:moveTo>
                  <a:pt x="7645" y="3276"/>
                </a:moveTo>
                <a:cubicBezTo>
                  <a:pt x="7449" y="3016"/>
                  <a:pt x="7231" y="2790"/>
                  <a:pt x="6995" y="2602"/>
                </a:cubicBezTo>
              </a:path>
              <a:path w="21600" h="21600" fill="none" extrusionOk="0">
                <a:moveTo>
                  <a:pt x="1942" y="7186"/>
                </a:moveTo>
                <a:cubicBezTo>
                  <a:pt x="1966" y="7426"/>
                  <a:pt x="2004" y="7663"/>
                  <a:pt x="2056" y="7895"/>
                </a:cubicBezTo>
              </a:path>
            </a:pathLst>
          </a:custGeom>
          <a:solidFill>
            <a:schemeClr val="accent5">
              <a:lumMod val="20000"/>
              <a:lumOff val="8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77" name="矩形 76"/>
          <p:cNvSpPr/>
          <p:nvPr/>
        </p:nvSpPr>
        <p:spPr>
          <a:xfrm>
            <a:off x="4211691" y="5187153"/>
            <a:ext cx="878886" cy="618111"/>
          </a:xfrm>
          <a:prstGeom prst="rect">
            <a:avLst/>
          </a:prstGeom>
          <a:solidFill>
            <a:schemeClr val="bg1">
              <a:lumMod val="85000"/>
            </a:schemeClr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>
              <a:spcAft>
                <a:spcPts val="600"/>
              </a:spcAft>
            </a:pPr>
            <a:r>
              <a:rPr lang="en-US" altLang="zh-TW" sz="2000" dirty="0" smtClean="0">
                <a:solidFill>
                  <a:schemeClr val="tx1"/>
                </a:solidFill>
                <a:cs typeface="Times New Roman" panose="02020603050405020304" pitchFamily="18" charset="0"/>
              </a:rPr>
              <a:t>IoTtalk</a:t>
            </a:r>
            <a:br>
              <a:rPr lang="en-US" altLang="zh-TW" sz="2000" dirty="0" smtClean="0">
                <a:solidFill>
                  <a:schemeClr val="tx1"/>
                </a:solidFill>
                <a:cs typeface="Times New Roman" panose="02020603050405020304" pitchFamily="18" charset="0"/>
              </a:rPr>
            </a:br>
            <a:r>
              <a:rPr lang="en-US" altLang="zh-TW" sz="2000" dirty="0" smtClean="0">
                <a:solidFill>
                  <a:schemeClr val="tx1"/>
                </a:solidFill>
                <a:cs typeface="Times New Roman" panose="02020603050405020304" pitchFamily="18" charset="0"/>
              </a:rPr>
              <a:t>Server</a:t>
            </a:r>
            <a:endParaRPr lang="en-US" altLang="zh-TW" sz="2000" baseline="-25000" dirty="0" smtClean="0"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  <p:sp>
        <p:nvSpPr>
          <p:cNvPr id="78" name="矩形 77"/>
          <p:cNvSpPr/>
          <p:nvPr/>
        </p:nvSpPr>
        <p:spPr>
          <a:xfrm>
            <a:off x="4235559" y="4869160"/>
            <a:ext cx="840497" cy="3600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TW" sz="2000" dirty="0" smtClean="0">
                <a:solidFill>
                  <a:schemeClr val="tx1"/>
                </a:solidFill>
              </a:rPr>
              <a:t>Cloud</a:t>
            </a:r>
            <a:endParaRPr lang="zh-TW" altLang="en-US" sz="2000" baseline="-25000" dirty="0">
              <a:solidFill>
                <a:schemeClr val="tx1"/>
              </a:solidFill>
            </a:endParaRPr>
          </a:p>
        </p:txBody>
      </p:sp>
      <p:pic>
        <p:nvPicPr>
          <p:cNvPr id="2118" name="Picture 70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3115" y="5531196"/>
            <a:ext cx="532781" cy="10521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0" name="Picture 70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9624" y="5531196"/>
            <a:ext cx="532781" cy="10521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085" name="直線接點 2084"/>
          <p:cNvCxnSpPr>
            <a:endCxn id="77" idx="1"/>
          </p:cNvCxnSpPr>
          <p:nvPr/>
        </p:nvCxnSpPr>
        <p:spPr>
          <a:xfrm flipV="1">
            <a:off x="3398808" y="5496209"/>
            <a:ext cx="812883" cy="348689"/>
          </a:xfrm>
          <a:prstGeom prst="line">
            <a:avLst/>
          </a:prstGeom>
          <a:ln w="412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線接點 85"/>
          <p:cNvCxnSpPr/>
          <p:nvPr/>
        </p:nvCxnSpPr>
        <p:spPr>
          <a:xfrm flipH="1" flipV="1">
            <a:off x="5092765" y="5496209"/>
            <a:ext cx="812883" cy="348689"/>
          </a:xfrm>
          <a:prstGeom prst="line">
            <a:avLst/>
          </a:prstGeom>
          <a:ln w="412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" name="圖片 8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0" y="5085184"/>
            <a:ext cx="923937" cy="1114268"/>
          </a:xfrm>
          <a:prstGeom prst="rect">
            <a:avLst/>
          </a:prstGeom>
        </p:spPr>
      </p:pic>
      <p:pic>
        <p:nvPicPr>
          <p:cNvPr id="88" name="圖片 8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1316" y="5011490"/>
            <a:ext cx="943012" cy="865782"/>
          </a:xfrm>
          <a:prstGeom prst="rect">
            <a:avLst/>
          </a:prstGeom>
        </p:spPr>
      </p:pic>
      <p:pic>
        <p:nvPicPr>
          <p:cNvPr id="89" name="圖片 8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0232" y="5750508"/>
            <a:ext cx="1039637" cy="878061"/>
          </a:xfrm>
          <a:prstGeom prst="rect">
            <a:avLst/>
          </a:prstGeom>
        </p:spPr>
      </p:pic>
      <p:cxnSp>
        <p:nvCxnSpPr>
          <p:cNvPr id="90" name="直線接點 89"/>
          <p:cNvCxnSpPr/>
          <p:nvPr/>
        </p:nvCxnSpPr>
        <p:spPr>
          <a:xfrm>
            <a:off x="2411760" y="5642318"/>
            <a:ext cx="691355" cy="3950"/>
          </a:xfrm>
          <a:prstGeom prst="line">
            <a:avLst/>
          </a:prstGeom>
          <a:ln w="412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線接點 95"/>
          <p:cNvCxnSpPr/>
          <p:nvPr/>
        </p:nvCxnSpPr>
        <p:spPr>
          <a:xfrm>
            <a:off x="6170538" y="5672132"/>
            <a:ext cx="691355" cy="3950"/>
          </a:xfrm>
          <a:prstGeom prst="line">
            <a:avLst/>
          </a:prstGeom>
          <a:ln w="412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線接點 96"/>
          <p:cNvCxnSpPr/>
          <p:nvPr/>
        </p:nvCxnSpPr>
        <p:spPr>
          <a:xfrm>
            <a:off x="6167649" y="6313996"/>
            <a:ext cx="691355" cy="3950"/>
          </a:xfrm>
          <a:prstGeom prst="line">
            <a:avLst/>
          </a:prstGeom>
          <a:ln w="412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矩形 97"/>
          <p:cNvSpPr/>
          <p:nvPr/>
        </p:nvSpPr>
        <p:spPr>
          <a:xfrm>
            <a:off x="3107348" y="5266704"/>
            <a:ext cx="521882" cy="2705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r>
              <a:rPr lang="en-US" altLang="zh-TW" sz="2000" dirty="0" smtClean="0">
                <a:solidFill>
                  <a:schemeClr val="tx1"/>
                </a:solidFill>
              </a:rPr>
              <a:t>MCU</a:t>
            </a:r>
            <a:endParaRPr lang="zh-TW" altLang="en-US" sz="2000" dirty="0">
              <a:solidFill>
                <a:schemeClr val="tx1"/>
              </a:solidFill>
            </a:endParaRPr>
          </a:p>
        </p:txBody>
      </p:sp>
      <p:sp>
        <p:nvSpPr>
          <p:cNvPr id="99" name="矩形 98"/>
          <p:cNvSpPr/>
          <p:nvPr/>
        </p:nvSpPr>
        <p:spPr>
          <a:xfrm>
            <a:off x="5689050" y="5237826"/>
            <a:ext cx="521882" cy="2705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r>
              <a:rPr lang="en-US" altLang="zh-TW" sz="2000" dirty="0" smtClean="0">
                <a:solidFill>
                  <a:schemeClr val="tx1"/>
                </a:solidFill>
              </a:rPr>
              <a:t>MCU</a:t>
            </a:r>
            <a:endParaRPr lang="zh-TW" altLang="en-US" sz="2000" dirty="0">
              <a:solidFill>
                <a:schemeClr val="tx1"/>
              </a:solidFill>
            </a:endParaRPr>
          </a:p>
        </p:txBody>
      </p:sp>
      <p:sp>
        <p:nvSpPr>
          <p:cNvPr id="100" name="矩形 99"/>
          <p:cNvSpPr/>
          <p:nvPr/>
        </p:nvSpPr>
        <p:spPr>
          <a:xfrm>
            <a:off x="7308304" y="5229200"/>
            <a:ext cx="521882" cy="2705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r>
              <a:rPr lang="en-US" altLang="zh-TW" sz="2000" smtClean="0">
                <a:solidFill>
                  <a:schemeClr val="tx1"/>
                </a:solidFill>
              </a:rPr>
              <a:t>LED</a:t>
            </a:r>
            <a:endParaRPr lang="zh-TW" altLang="en-US" sz="2000" dirty="0">
              <a:solidFill>
                <a:schemeClr val="tx1"/>
              </a:solidFill>
            </a:endParaRPr>
          </a:p>
        </p:txBody>
      </p:sp>
      <p:sp>
        <p:nvSpPr>
          <p:cNvPr id="101" name="矩形 100"/>
          <p:cNvSpPr/>
          <p:nvPr/>
        </p:nvSpPr>
        <p:spPr>
          <a:xfrm>
            <a:off x="7324899" y="6254840"/>
            <a:ext cx="631477" cy="2705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r>
              <a:rPr lang="en-US" altLang="zh-TW" sz="2000" dirty="0" smtClean="0">
                <a:solidFill>
                  <a:schemeClr val="tx1"/>
                </a:solidFill>
              </a:rPr>
              <a:t>Relay</a:t>
            </a:r>
            <a:endParaRPr lang="zh-TW" altLang="en-US" sz="2000" dirty="0">
              <a:solidFill>
                <a:schemeClr val="tx1"/>
              </a:solidFill>
            </a:endParaRPr>
          </a:p>
        </p:txBody>
      </p:sp>
      <p:sp>
        <p:nvSpPr>
          <p:cNvPr id="102" name="矩形 101"/>
          <p:cNvSpPr/>
          <p:nvPr/>
        </p:nvSpPr>
        <p:spPr>
          <a:xfrm>
            <a:off x="1426824" y="4814680"/>
            <a:ext cx="1488992" cy="2705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r>
              <a:rPr lang="en-US" altLang="zh-TW" sz="2000" dirty="0" smtClean="0">
                <a:solidFill>
                  <a:schemeClr val="tx1"/>
                </a:solidFill>
              </a:rPr>
              <a:t>Light sensor</a:t>
            </a:r>
            <a:endParaRPr lang="zh-TW" alt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6576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ea typeface="微軟正黑體" panose="020B0604030504040204" pitchFamily="34" charset="-120"/>
              </a:rPr>
              <a:t>ArduTalk</a:t>
            </a:r>
            <a:r>
              <a:rPr lang="zh-TW" altLang="en-US" dirty="0" smtClean="0">
                <a:ea typeface="微軟正黑體" panose="020B0604030504040204" pitchFamily="34" charset="-120"/>
              </a:rPr>
              <a:t>實作範例</a:t>
            </a:r>
            <a:endParaRPr lang="zh-TW" altLang="en-US" dirty="0"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>
                <a:latin typeface="Calibri" panose="020F0502020204030204" pitchFamily="34" charset="0"/>
                <a:ea typeface="微軟正黑體" panose="020B0604030504040204" pitchFamily="34" charset="-120"/>
              </a:rPr>
              <a:t>Lab 1: RGB LED</a:t>
            </a:r>
            <a:r>
              <a:rPr lang="zh-TW" altLang="en-US" dirty="0" smtClean="0">
                <a:latin typeface="Calibri" panose="020F0502020204030204" pitchFamily="34" charset="0"/>
                <a:ea typeface="微軟正黑體" panose="020B0604030504040204" pitchFamily="34" charset="-120"/>
              </a:rPr>
              <a:t>燈控制</a:t>
            </a:r>
            <a:endParaRPr lang="en-US" altLang="zh-TW" dirty="0" smtClean="0">
              <a:latin typeface="Calibri" panose="020F0502020204030204" pitchFamily="34" charset="0"/>
              <a:ea typeface="微軟正黑體" panose="020B0604030504040204" pitchFamily="34" charset="-120"/>
            </a:endParaRPr>
          </a:p>
          <a:p>
            <a:pPr lvl="1"/>
            <a:r>
              <a:rPr lang="zh-TW" altLang="en-US" dirty="0" smtClean="0">
                <a:latin typeface="Calibri" panose="020F0502020204030204" pitchFamily="34" charset="0"/>
                <a:ea typeface="微軟正黑體" panose="020B0604030504040204" pitchFamily="34" charset="-120"/>
              </a:rPr>
              <a:t>以</a:t>
            </a:r>
            <a:r>
              <a:rPr lang="en-US" altLang="zh-TW" dirty="0" smtClean="0">
                <a:latin typeface="Calibri" panose="020F0502020204030204" pitchFamily="34" charset="0"/>
                <a:ea typeface="微軟正黑體" panose="020B0604030504040204" pitchFamily="34" charset="-120"/>
              </a:rPr>
              <a:t>Switch</a:t>
            </a:r>
            <a:r>
              <a:rPr lang="zh-TW" altLang="en-US" dirty="0" smtClean="0">
                <a:latin typeface="Calibri" panose="020F0502020204030204" pitchFamily="34" charset="0"/>
                <a:ea typeface="微軟正黑體" panose="020B0604030504040204" pitchFamily="34" charset="-120"/>
              </a:rPr>
              <a:t>控制</a:t>
            </a:r>
            <a:endParaRPr lang="en-US" altLang="zh-TW" dirty="0" smtClean="0">
              <a:latin typeface="Calibri" panose="020F0502020204030204" pitchFamily="34" charset="0"/>
              <a:ea typeface="微軟正黑體" panose="020B0604030504040204" pitchFamily="34" charset="-120"/>
            </a:endParaRPr>
          </a:p>
          <a:p>
            <a:pPr lvl="1"/>
            <a:r>
              <a:rPr lang="zh-TW" altLang="en-US" dirty="0" smtClean="0">
                <a:latin typeface="Calibri" panose="020F0502020204030204" pitchFamily="34" charset="0"/>
                <a:ea typeface="微軟正黑體" panose="020B0604030504040204" pitchFamily="34" charset="-120"/>
              </a:rPr>
              <a:t>以</a:t>
            </a:r>
            <a:r>
              <a:rPr lang="en-US" altLang="zh-TW" dirty="0" smtClean="0">
                <a:latin typeface="Calibri" panose="020F0502020204030204" pitchFamily="34" charset="0"/>
                <a:ea typeface="微軟正黑體" panose="020B0604030504040204" pitchFamily="34" charset="-120"/>
              </a:rPr>
              <a:t>Knob</a:t>
            </a:r>
            <a:r>
              <a:rPr lang="zh-TW" altLang="en-US" dirty="0" smtClean="0">
                <a:latin typeface="Calibri" panose="020F0502020204030204" pitchFamily="34" charset="0"/>
                <a:ea typeface="微軟正黑體" panose="020B0604030504040204" pitchFamily="34" charset="-120"/>
              </a:rPr>
              <a:t>控制</a:t>
            </a:r>
            <a:endParaRPr lang="en-US" altLang="zh-TW" dirty="0" smtClean="0">
              <a:latin typeface="Calibri" panose="020F0502020204030204" pitchFamily="34" charset="0"/>
              <a:ea typeface="微軟正黑體" panose="020B0604030504040204" pitchFamily="34" charset="-120"/>
            </a:endParaRPr>
          </a:p>
          <a:p>
            <a:pPr lvl="1"/>
            <a:r>
              <a:rPr lang="zh-TW" altLang="en-US" dirty="0" smtClean="0">
                <a:latin typeface="Calibri" panose="020F0502020204030204" pitchFamily="34" charset="0"/>
                <a:ea typeface="微軟正黑體" panose="020B0604030504040204" pitchFamily="34" charset="-120"/>
              </a:rPr>
              <a:t>以</a:t>
            </a:r>
            <a:r>
              <a:rPr lang="en-US" altLang="zh-TW" dirty="0" smtClean="0">
                <a:latin typeface="Calibri" panose="020F0502020204030204" pitchFamily="34" charset="0"/>
                <a:ea typeface="微軟正黑體" panose="020B0604030504040204" pitchFamily="34" charset="-120"/>
              </a:rPr>
              <a:t>Smartphone</a:t>
            </a:r>
            <a:r>
              <a:rPr lang="zh-TW" altLang="en-US" dirty="0" smtClean="0">
                <a:latin typeface="Calibri" panose="020F0502020204030204" pitchFamily="34" charset="0"/>
                <a:ea typeface="微軟正黑體" panose="020B0604030504040204" pitchFamily="34" charset="-120"/>
              </a:rPr>
              <a:t>控制</a:t>
            </a:r>
            <a:endParaRPr lang="en-US" altLang="zh-TW" dirty="0" smtClean="0">
              <a:latin typeface="Calibri" panose="020F0502020204030204" pitchFamily="34" charset="0"/>
              <a:ea typeface="微軟正黑體" panose="020B0604030504040204" pitchFamily="34" charset="-120"/>
            </a:endParaRPr>
          </a:p>
          <a:p>
            <a:r>
              <a:rPr lang="en-US" altLang="zh-TW" dirty="0" smtClean="0">
                <a:latin typeface="Calibri" panose="020F0502020204030204" pitchFamily="34" charset="0"/>
                <a:ea typeface="微軟正黑體" panose="020B0604030504040204" pitchFamily="34" charset="-120"/>
              </a:rPr>
              <a:t>Lab</a:t>
            </a:r>
            <a:r>
              <a:rPr lang="zh-TW" altLang="en-US" dirty="0" smtClean="0">
                <a:latin typeface="Calibri" panose="020F0502020204030204" pitchFamily="34" charset="0"/>
                <a:ea typeface="微軟正黑體" panose="020B0604030504040204" pitchFamily="34" charset="-120"/>
              </a:rPr>
              <a:t> </a:t>
            </a:r>
            <a:r>
              <a:rPr lang="en-US" altLang="zh-TW" dirty="0" smtClean="0">
                <a:latin typeface="Calibri" panose="020F0502020204030204" pitchFamily="34" charset="0"/>
                <a:ea typeface="微軟正黑體" panose="020B0604030504040204" pitchFamily="34" charset="-120"/>
              </a:rPr>
              <a:t>2: </a:t>
            </a:r>
            <a:r>
              <a:rPr lang="zh-TW" altLang="en-US" dirty="0">
                <a:latin typeface="Calibri" panose="020F0502020204030204" pitchFamily="34" charset="0"/>
                <a:ea typeface="微軟正黑體" panose="020B0604030504040204" pitchFamily="34" charset="-120"/>
              </a:rPr>
              <a:t>亮度</a:t>
            </a:r>
            <a:r>
              <a:rPr lang="zh-TW" altLang="en-US" dirty="0" smtClean="0">
                <a:latin typeface="Calibri" panose="020F0502020204030204" pitchFamily="34" charset="0"/>
                <a:ea typeface="微軟正黑體" panose="020B0604030504040204" pitchFamily="34" charset="-120"/>
              </a:rPr>
              <a:t>感測模組連接 </a:t>
            </a:r>
            <a:r>
              <a:rPr lang="en-US" altLang="zh-TW" dirty="0" smtClean="0">
                <a:latin typeface="Calibri" panose="020F0502020204030204" pitchFamily="34" charset="0"/>
                <a:ea typeface="微軟正黑體" panose="020B0604030504040204" pitchFamily="34" charset="-120"/>
              </a:rPr>
              <a:t>(</a:t>
            </a:r>
            <a:r>
              <a:rPr lang="zh-TW" altLang="en-US" dirty="0" smtClean="0">
                <a:latin typeface="Calibri" panose="020F0502020204030204" pitchFamily="34" charset="0"/>
                <a:ea typeface="微軟正黑體" panose="020B0604030504040204" pitchFamily="34" charset="-120"/>
              </a:rPr>
              <a:t>光感應燈</a:t>
            </a:r>
            <a:r>
              <a:rPr lang="en-US" altLang="zh-TW" dirty="0" smtClean="0">
                <a:latin typeface="Calibri" panose="020F0502020204030204" pitchFamily="34" charset="0"/>
                <a:ea typeface="微軟正黑體" panose="020B0604030504040204" pitchFamily="34" charset="-120"/>
              </a:rPr>
              <a:t>)</a:t>
            </a:r>
          </a:p>
          <a:p>
            <a:r>
              <a:rPr lang="en-US" altLang="zh-TW" dirty="0" smtClean="0">
                <a:latin typeface="Calibri" panose="020F0502020204030204" pitchFamily="34" charset="0"/>
                <a:ea typeface="微軟正黑體" panose="020B0604030504040204" pitchFamily="34" charset="-120"/>
              </a:rPr>
              <a:t>Lab 3: </a:t>
            </a:r>
            <a:r>
              <a:rPr lang="zh-TW" altLang="en-US" dirty="0" smtClean="0">
                <a:latin typeface="Calibri" panose="020F0502020204030204" pitchFamily="34" charset="0"/>
                <a:ea typeface="微軟正黑體" panose="020B0604030504040204" pitchFamily="34" charset="-120"/>
              </a:rPr>
              <a:t>光感開關</a:t>
            </a:r>
            <a:endParaRPr lang="en-US" altLang="zh-TW" dirty="0" smtClean="0">
              <a:latin typeface="Calibri" panose="020F0502020204030204" pitchFamily="34" charset="0"/>
              <a:ea typeface="微軟正黑體" panose="020B0604030504040204" pitchFamily="34" charset="-120"/>
            </a:endParaRPr>
          </a:p>
          <a:p>
            <a:r>
              <a:rPr lang="en-US" altLang="zh-TW" dirty="0" smtClean="0">
                <a:latin typeface="Calibri" panose="020F0502020204030204" pitchFamily="34" charset="0"/>
                <a:ea typeface="微軟正黑體" panose="020B0604030504040204" pitchFamily="34" charset="-120"/>
              </a:rPr>
              <a:t>Lab 4: </a:t>
            </a:r>
            <a:r>
              <a:rPr lang="zh-TW" altLang="en-US" dirty="0" smtClean="0">
                <a:latin typeface="Calibri" panose="020F0502020204030204" pitchFamily="34" charset="0"/>
                <a:ea typeface="微軟正黑體" panose="020B0604030504040204" pitchFamily="34" charset="-120"/>
              </a:rPr>
              <a:t>實作智慧開關</a:t>
            </a:r>
            <a:endParaRPr lang="en-US" altLang="zh-TW" dirty="0" smtClean="0">
              <a:latin typeface="Calibri" panose="020F0502020204030204" pitchFamily="34" charset="0"/>
              <a:ea typeface="微軟正黑體" panose="020B0604030504040204" pitchFamily="34" charset="-120"/>
            </a:endParaRPr>
          </a:p>
          <a:p>
            <a:r>
              <a:rPr lang="en-US" altLang="zh-TW" dirty="0" smtClean="0">
                <a:latin typeface="Calibri" panose="020F0502020204030204" pitchFamily="34" charset="0"/>
                <a:ea typeface="微軟正黑體" panose="020B0604030504040204" pitchFamily="34" charset="-120"/>
              </a:rPr>
              <a:t>Lab 5: </a:t>
            </a:r>
            <a:r>
              <a:rPr lang="zh-TW" altLang="en-US" dirty="0" smtClean="0">
                <a:latin typeface="Calibri" panose="020F0502020204030204" pitchFamily="34" charset="0"/>
                <a:ea typeface="微軟正黑體" panose="020B0604030504040204" pitchFamily="34" charset="-120"/>
              </a:rPr>
              <a:t>多板子合作運用</a:t>
            </a:r>
            <a:endParaRPr lang="zh-TW" altLang="en-US" dirty="0">
              <a:latin typeface="Calibri" panose="020F050202020403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DA4F4-52DE-44A2-9828-6F971FD0A35D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36022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9580" y="3384063"/>
            <a:ext cx="332468" cy="1005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ea typeface="微軟正黑體" panose="020B0604030504040204" pitchFamily="34" charset="-120"/>
              </a:rPr>
              <a:t>LAB1 – RGB LED</a:t>
            </a:r>
            <a:r>
              <a:rPr lang="zh-TW" altLang="en-US" dirty="0" smtClean="0">
                <a:ea typeface="微軟正黑體" panose="020B0604030504040204" pitchFamily="34" charset="-120"/>
              </a:rPr>
              <a:t>控制</a:t>
            </a:r>
            <a:endParaRPr lang="zh-TW" altLang="en-US" dirty="0">
              <a:ea typeface="微軟正黑體" panose="020B0604030504040204" pitchFamily="34" charset="-12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DA4F4-52DE-44A2-9828-6F971FD0A35D}" type="slidenum">
              <a:rPr lang="zh-TW" altLang="en-US" smtClean="0"/>
              <a:t>21</a:t>
            </a:fld>
            <a:endParaRPr lang="zh-TW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1644009"/>
            <a:ext cx="2232248" cy="4408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146841" flipV="1">
            <a:off x="6243000" y="2387291"/>
            <a:ext cx="2165278" cy="1952483"/>
          </a:xfrm>
          <a:prstGeom prst="rect">
            <a:avLst/>
          </a:prstGeom>
        </p:spPr>
      </p:pic>
      <p:cxnSp>
        <p:nvCxnSpPr>
          <p:cNvPr id="15" name="直線接點 14"/>
          <p:cNvCxnSpPr/>
          <p:nvPr/>
        </p:nvCxnSpPr>
        <p:spPr>
          <a:xfrm>
            <a:off x="4710023" y="2700068"/>
            <a:ext cx="961797" cy="749252"/>
          </a:xfrm>
          <a:prstGeom prst="line">
            <a:avLst/>
          </a:prstGeom>
          <a:ln w="412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/>
          <p:cNvCxnSpPr/>
          <p:nvPr/>
        </p:nvCxnSpPr>
        <p:spPr>
          <a:xfrm>
            <a:off x="4675517" y="2234242"/>
            <a:ext cx="1471283" cy="900118"/>
          </a:xfrm>
          <a:prstGeom prst="line">
            <a:avLst/>
          </a:prstGeom>
          <a:ln w="412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接點 18"/>
          <p:cNvCxnSpPr/>
          <p:nvPr/>
        </p:nvCxnSpPr>
        <p:spPr>
          <a:xfrm>
            <a:off x="4675517" y="2475781"/>
            <a:ext cx="1349363" cy="739859"/>
          </a:xfrm>
          <a:prstGeom prst="line">
            <a:avLst/>
          </a:prstGeom>
          <a:ln w="412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接點 21"/>
          <p:cNvCxnSpPr/>
          <p:nvPr/>
        </p:nvCxnSpPr>
        <p:spPr>
          <a:xfrm flipV="1">
            <a:off x="4692770" y="3322321"/>
            <a:ext cx="1182250" cy="274894"/>
          </a:xfrm>
          <a:prstGeom prst="line">
            <a:avLst/>
          </a:prstGeom>
          <a:ln w="412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字方塊 39"/>
          <p:cNvSpPr txBox="1"/>
          <p:nvPr/>
        </p:nvSpPr>
        <p:spPr>
          <a:xfrm>
            <a:off x="5230950" y="3597215"/>
            <a:ext cx="1274388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TW" b="1" dirty="0" smtClean="0">
                <a:ea typeface="微軟正黑體" panose="020B0604030504040204" pitchFamily="34" charset="-120"/>
              </a:rPr>
              <a:t>220</a:t>
            </a:r>
            <a:r>
              <a:rPr lang="zh-TW" altLang="en-US" b="1" dirty="0" smtClean="0">
                <a:ea typeface="微軟正黑體" panose="020B0604030504040204" pitchFamily="34" charset="-120"/>
              </a:rPr>
              <a:t>歐姆電阻</a:t>
            </a:r>
            <a:endParaRPr lang="zh-TW" altLang="en-US" b="1" dirty="0"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061293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DA4F4-52DE-44A2-9828-6F971FD0A35D}" type="slidenum">
              <a:rPr lang="zh-TW" altLang="en-US" smtClean="0"/>
              <a:t>22</a:t>
            </a:fld>
            <a:endParaRPr lang="zh-TW" alt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76555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 2"/>
          <p:cNvSpPr/>
          <p:nvPr/>
        </p:nvSpPr>
        <p:spPr>
          <a:xfrm>
            <a:off x="467544" y="5374257"/>
            <a:ext cx="3024336" cy="362310"/>
          </a:xfrm>
          <a:prstGeom prst="rect">
            <a:avLst/>
          </a:prstGeom>
          <a:noFill/>
          <a:ln w="698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1556792"/>
            <a:ext cx="6448039" cy="36270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矩形 5"/>
          <p:cNvSpPr/>
          <p:nvPr/>
        </p:nvSpPr>
        <p:spPr>
          <a:xfrm>
            <a:off x="7452321" y="4391726"/>
            <a:ext cx="1080120" cy="936104"/>
          </a:xfrm>
          <a:prstGeom prst="rect">
            <a:avLst/>
          </a:prstGeom>
          <a:noFill/>
          <a:ln w="698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5161280" y="2133600"/>
            <a:ext cx="1351663" cy="232047"/>
          </a:xfrm>
          <a:prstGeom prst="rect">
            <a:avLst/>
          </a:prstGeom>
          <a:noFill/>
          <a:ln w="698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7069051" y="2518913"/>
            <a:ext cx="1769715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TW" altLang="en-US" sz="2400" b="1" dirty="0" smtClean="0">
                <a:ea typeface="微軟正黑體" panose="020B0604030504040204" pitchFamily="34" charset="-120"/>
              </a:rPr>
              <a:t>記住</a:t>
            </a:r>
            <a:r>
              <a:rPr lang="zh-TW" altLang="en-US" b="1" dirty="0" smtClean="0">
                <a:ea typeface="微軟正黑體" panose="020B0604030504040204" pitchFamily="34" charset="-120"/>
              </a:rPr>
              <a:t>這設備名稱</a:t>
            </a:r>
            <a:endParaRPr lang="zh-TW" altLang="en-US" b="1" dirty="0">
              <a:ea typeface="微軟正黑體" panose="020B0604030504040204" pitchFamily="34" charset="-120"/>
            </a:endParaRPr>
          </a:p>
        </p:txBody>
      </p:sp>
      <p:cxnSp>
        <p:nvCxnSpPr>
          <p:cNvPr id="9" name="直線單箭頭接點 8"/>
          <p:cNvCxnSpPr/>
          <p:nvPr/>
        </p:nvCxnSpPr>
        <p:spPr>
          <a:xfrm flipH="1" flipV="1">
            <a:off x="6478438" y="2337758"/>
            <a:ext cx="569343" cy="362310"/>
          </a:xfrm>
          <a:prstGeom prst="straightConnector1">
            <a:avLst/>
          </a:prstGeom>
          <a:ln w="3492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字方塊 12"/>
          <p:cNvSpPr txBox="1"/>
          <p:nvPr/>
        </p:nvSpPr>
        <p:spPr>
          <a:xfrm>
            <a:off x="6301444" y="5716440"/>
            <a:ext cx="923330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TW" altLang="en-US" b="1" dirty="0" smtClean="0">
                <a:ea typeface="微軟正黑體" panose="020B0604030504040204" pitchFamily="34" charset="-120"/>
              </a:rPr>
              <a:t>選取類型</a:t>
            </a:r>
            <a:endParaRPr lang="zh-TW" altLang="en-US" b="1" dirty="0">
              <a:ea typeface="微軟正黑體" panose="020B0604030504040204" pitchFamily="34" charset="-120"/>
            </a:endParaRPr>
          </a:p>
        </p:txBody>
      </p:sp>
      <p:cxnSp>
        <p:nvCxnSpPr>
          <p:cNvPr id="14" name="直線單箭頭接點 13"/>
          <p:cNvCxnSpPr/>
          <p:nvPr/>
        </p:nvCxnSpPr>
        <p:spPr>
          <a:xfrm flipV="1">
            <a:off x="7098804" y="5085184"/>
            <a:ext cx="713556" cy="648509"/>
          </a:xfrm>
          <a:prstGeom prst="straightConnector1">
            <a:avLst/>
          </a:prstGeom>
          <a:ln w="3492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/>
          <p:cNvCxnSpPr/>
          <p:nvPr/>
        </p:nvCxnSpPr>
        <p:spPr>
          <a:xfrm flipH="1" flipV="1">
            <a:off x="2267744" y="5661248"/>
            <a:ext cx="711254" cy="575934"/>
          </a:xfrm>
          <a:prstGeom prst="straightConnector1">
            <a:avLst/>
          </a:prstGeom>
          <a:ln w="3492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字方塊 18"/>
          <p:cNvSpPr txBox="1"/>
          <p:nvPr/>
        </p:nvSpPr>
        <p:spPr>
          <a:xfrm>
            <a:off x="2339752" y="6165304"/>
            <a:ext cx="3906134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TW" altLang="en-US" sz="2400" b="1" dirty="0" smtClean="0">
                <a:ea typeface="微軟正黑體" panose="020B0604030504040204" pitchFamily="34" charset="-120"/>
              </a:rPr>
              <a:t>叫出一個</a:t>
            </a:r>
            <a:r>
              <a:rPr lang="en-US" altLang="zh-TW" sz="2400" b="1" dirty="0" err="1" smtClean="0">
                <a:ea typeface="微軟正黑體" panose="020B0604030504040204" pitchFamily="34" charset="-120"/>
              </a:rPr>
              <a:t>Remote_control</a:t>
            </a:r>
            <a:r>
              <a:rPr lang="zh-TW" altLang="en-US" sz="2400" b="1" dirty="0" smtClean="0">
                <a:ea typeface="微軟正黑體" panose="020B0604030504040204" pitchFamily="34" charset="-120"/>
              </a:rPr>
              <a:t>備用</a:t>
            </a:r>
            <a:endParaRPr lang="zh-TW" altLang="en-US" sz="2400" b="1" dirty="0">
              <a:ea typeface="微軟正黑體" panose="020B0604030504040204" pitchFamily="34" charset="-120"/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5724128" y="-27384"/>
            <a:ext cx="3415487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TW" sz="2400" b="1" smtClean="0">
                <a:ea typeface="微軟正黑體" panose="020B0604030504040204" pitchFamily="34" charset="-120"/>
              </a:rPr>
              <a:t>LAB1.1 </a:t>
            </a:r>
            <a:r>
              <a:rPr lang="en-US" altLang="zh-TW" sz="2400" b="1" dirty="0">
                <a:ea typeface="微軟正黑體" panose="020B0604030504040204" pitchFamily="34" charset="-120"/>
              </a:rPr>
              <a:t>– </a:t>
            </a:r>
            <a:r>
              <a:rPr lang="zh-TW" altLang="en-US" sz="2400" b="1" dirty="0" smtClean="0">
                <a:ea typeface="微軟正黑體" panose="020B0604030504040204" pitchFamily="34" charset="-120"/>
              </a:rPr>
              <a:t>以</a:t>
            </a:r>
            <a:r>
              <a:rPr lang="en-US" altLang="zh-TW" sz="2400" b="1" dirty="0" smtClean="0">
                <a:ea typeface="微軟正黑體" panose="020B0604030504040204" pitchFamily="34" charset="-120"/>
              </a:rPr>
              <a:t>Switch</a:t>
            </a:r>
            <a:r>
              <a:rPr lang="zh-TW" altLang="en-US" sz="2400" b="1" dirty="0">
                <a:ea typeface="微軟正黑體" panose="020B0604030504040204" pitchFamily="34" charset="-120"/>
              </a:rPr>
              <a:t>控制</a:t>
            </a:r>
            <a:r>
              <a:rPr lang="en-US" altLang="zh-TW" sz="2400" b="1" dirty="0" smtClean="0">
                <a:ea typeface="微軟正黑體" panose="020B0604030504040204" pitchFamily="34" charset="-120"/>
              </a:rPr>
              <a:t>LED</a:t>
            </a:r>
            <a:endParaRPr lang="zh-TW" altLang="en-US" sz="2400" b="1" dirty="0"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077836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>
          <a:xfrm>
            <a:off x="6553200" y="6520259"/>
            <a:ext cx="2133600" cy="365125"/>
          </a:xfrm>
        </p:spPr>
        <p:txBody>
          <a:bodyPr/>
          <a:lstStyle/>
          <a:p>
            <a:fld id="{56ADA4F4-52DE-44A2-9828-6F971FD0A35D}" type="slidenum">
              <a:rPr lang="zh-TW" altLang="en-US" smtClean="0"/>
              <a:t>23</a:t>
            </a:fld>
            <a:endParaRPr lang="zh-TW" altLang="en-US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96" y="1399617"/>
            <a:ext cx="9112404" cy="51257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/>
        </p:nvSpPr>
        <p:spPr>
          <a:xfrm>
            <a:off x="792441" y="3110592"/>
            <a:ext cx="1836460" cy="454594"/>
          </a:xfrm>
          <a:prstGeom prst="rect">
            <a:avLst/>
          </a:prstGeom>
          <a:noFill/>
          <a:ln w="698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4853941" y="4639978"/>
            <a:ext cx="868680" cy="342528"/>
          </a:xfrm>
          <a:prstGeom prst="rect">
            <a:avLst/>
          </a:prstGeom>
          <a:noFill/>
          <a:ln w="698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4519219" y="5572654"/>
            <a:ext cx="868680" cy="342528"/>
          </a:xfrm>
          <a:prstGeom prst="rect">
            <a:avLst/>
          </a:prstGeom>
          <a:noFill/>
          <a:ln w="698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/>
          <p:cNvSpPr txBox="1"/>
          <p:nvPr/>
        </p:nvSpPr>
        <p:spPr>
          <a:xfrm>
            <a:off x="323528" y="899428"/>
            <a:ext cx="670786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TW" altLang="en-US" sz="2400" b="1" dirty="0" smtClean="0">
                <a:ea typeface="微軟正黑體" panose="020B0604030504040204" pitchFamily="34" charset="-120"/>
              </a:rPr>
              <a:t>在</a:t>
            </a:r>
            <a:r>
              <a:rPr lang="en-US" altLang="zh-TW" sz="2400" b="1" dirty="0" smtClean="0">
                <a:ea typeface="微軟正黑體" panose="020B0604030504040204" pitchFamily="34" charset="-120"/>
              </a:rPr>
              <a:t>IoTtalk</a:t>
            </a:r>
            <a:r>
              <a:rPr lang="zh-TW" altLang="en-US" sz="2400" b="1" dirty="0" smtClean="0">
                <a:ea typeface="微軟正黑體" panose="020B0604030504040204" pitchFamily="34" charset="-120"/>
              </a:rPr>
              <a:t>介面操點選</a:t>
            </a:r>
            <a:r>
              <a:rPr lang="en-US" altLang="zh-TW" sz="2400" b="1" dirty="0" err="1" smtClean="0">
                <a:ea typeface="微軟正黑體" panose="020B0604030504040204" pitchFamily="34" charset="-120"/>
              </a:rPr>
              <a:t>Remote_control</a:t>
            </a:r>
            <a:r>
              <a:rPr lang="zh-TW" altLang="en-US" sz="2400" b="1" dirty="0" smtClean="0">
                <a:ea typeface="微軟正黑體" panose="020B0604030504040204" pitchFamily="34" charset="-120"/>
              </a:rPr>
              <a:t>，選</a:t>
            </a:r>
            <a:r>
              <a:rPr lang="en-US" altLang="zh-TW" sz="2400" b="1" dirty="0" smtClean="0">
                <a:ea typeface="微軟正黑體" panose="020B0604030504040204" pitchFamily="34" charset="-120"/>
              </a:rPr>
              <a:t>3</a:t>
            </a:r>
            <a:r>
              <a:rPr lang="zh-TW" altLang="en-US" sz="2400" b="1" dirty="0" smtClean="0">
                <a:ea typeface="微軟正黑體" panose="020B0604030504040204" pitchFamily="34" charset="-120"/>
              </a:rPr>
              <a:t>個</a:t>
            </a:r>
            <a:r>
              <a:rPr lang="en-US" altLang="zh-TW" sz="2400" b="1" dirty="0" smtClean="0">
                <a:ea typeface="微軟正黑體" panose="020B0604030504040204" pitchFamily="34" charset="-120"/>
              </a:rPr>
              <a:t>Switch</a:t>
            </a:r>
            <a:endParaRPr lang="zh-TW" altLang="en-US" sz="2400" b="1" dirty="0">
              <a:ea typeface="微軟正黑體" panose="020B0604030504040204" pitchFamily="34" charset="-12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5724128" y="-27384"/>
            <a:ext cx="3415487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TW" sz="2400" b="1" smtClean="0">
                <a:ea typeface="微軟正黑體" panose="020B0604030504040204" pitchFamily="34" charset="-120"/>
              </a:rPr>
              <a:t>LAB1.1 </a:t>
            </a:r>
            <a:r>
              <a:rPr lang="en-US" altLang="zh-TW" sz="2400" b="1" dirty="0">
                <a:ea typeface="微軟正黑體" panose="020B0604030504040204" pitchFamily="34" charset="-120"/>
              </a:rPr>
              <a:t>– </a:t>
            </a:r>
            <a:r>
              <a:rPr lang="zh-TW" altLang="en-US" sz="2400" b="1" dirty="0" smtClean="0">
                <a:ea typeface="微軟正黑體" panose="020B0604030504040204" pitchFamily="34" charset="-120"/>
              </a:rPr>
              <a:t>以</a:t>
            </a:r>
            <a:r>
              <a:rPr lang="en-US" altLang="zh-TW" sz="2400" b="1" dirty="0" smtClean="0">
                <a:ea typeface="微軟正黑體" panose="020B0604030504040204" pitchFamily="34" charset="-120"/>
              </a:rPr>
              <a:t>Switch</a:t>
            </a:r>
            <a:r>
              <a:rPr lang="zh-TW" altLang="en-US" sz="2400" b="1" dirty="0">
                <a:ea typeface="微軟正黑體" panose="020B0604030504040204" pitchFamily="34" charset="-120"/>
              </a:rPr>
              <a:t>控制</a:t>
            </a:r>
            <a:r>
              <a:rPr lang="en-US" altLang="zh-TW" sz="2400" b="1" dirty="0" smtClean="0">
                <a:ea typeface="微軟正黑體" panose="020B0604030504040204" pitchFamily="34" charset="-120"/>
              </a:rPr>
              <a:t>LED</a:t>
            </a:r>
            <a:endParaRPr lang="zh-TW" altLang="en-US" sz="2400" b="1" dirty="0"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8896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DA4F4-52DE-44A2-9828-6F971FD0A35D}" type="slidenum">
              <a:rPr lang="zh-TW" altLang="en-US" smtClean="0"/>
              <a:t>24</a:t>
            </a:fld>
            <a:endParaRPr lang="zh-TW" altLang="en-US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340767"/>
            <a:ext cx="6912770" cy="3888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7" y="3356992"/>
            <a:ext cx="5120570" cy="2880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矩形 5"/>
          <p:cNvSpPr/>
          <p:nvPr/>
        </p:nvSpPr>
        <p:spPr>
          <a:xfrm>
            <a:off x="4572000" y="2708920"/>
            <a:ext cx="1584176" cy="342528"/>
          </a:xfrm>
          <a:prstGeom prst="rect">
            <a:avLst/>
          </a:prstGeom>
          <a:noFill/>
          <a:ln w="698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5882640" y="3726924"/>
            <a:ext cx="1341120" cy="342528"/>
          </a:xfrm>
          <a:prstGeom prst="rect">
            <a:avLst/>
          </a:prstGeom>
          <a:noFill/>
          <a:ln w="698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8" name="直線單箭頭接點 7"/>
          <p:cNvCxnSpPr/>
          <p:nvPr/>
        </p:nvCxnSpPr>
        <p:spPr>
          <a:xfrm flipH="1" flipV="1">
            <a:off x="6012160" y="3051448"/>
            <a:ext cx="472052" cy="675476"/>
          </a:xfrm>
          <a:prstGeom prst="straightConnector1">
            <a:avLst/>
          </a:prstGeom>
          <a:ln w="34925">
            <a:solidFill>
              <a:srgbClr val="FF000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/>
          <p:cNvSpPr txBox="1"/>
          <p:nvPr/>
        </p:nvSpPr>
        <p:spPr>
          <a:xfrm>
            <a:off x="6300192" y="2852936"/>
            <a:ext cx="1652179" cy="5539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lIns="36000" tIns="0" rIns="0" bIns="0" rtlCol="0">
            <a:spAutoFit/>
          </a:bodyPr>
          <a:lstStyle/>
          <a:p>
            <a:r>
              <a:rPr lang="zh-TW" altLang="en-US" b="1" dirty="0" smtClean="0">
                <a:ea typeface="微軟正黑體" panose="020B0604030504040204" pitchFamily="34" charset="-120"/>
              </a:rPr>
              <a:t>要選擇一模一樣</a:t>
            </a:r>
            <a:endParaRPr lang="en-US" altLang="zh-TW" b="1" dirty="0" smtClean="0">
              <a:ea typeface="微軟正黑體" panose="020B0604030504040204" pitchFamily="34" charset="-120"/>
            </a:endParaRPr>
          </a:p>
          <a:p>
            <a:r>
              <a:rPr lang="zh-TW" altLang="en-US" b="1" dirty="0" smtClean="0">
                <a:ea typeface="微軟正黑體" panose="020B0604030504040204" pitchFamily="34" charset="-120"/>
              </a:rPr>
              <a:t>名字的設備</a:t>
            </a:r>
            <a:endParaRPr lang="en-US" altLang="zh-TW" b="1" dirty="0" smtClean="0">
              <a:ea typeface="微軟正黑體" panose="020B0604030504040204" pitchFamily="34" charset="-120"/>
            </a:endParaRPr>
          </a:p>
        </p:txBody>
      </p:sp>
      <p:cxnSp>
        <p:nvCxnSpPr>
          <p:cNvPr id="13" name="直線單箭頭接點 12"/>
          <p:cNvCxnSpPr/>
          <p:nvPr/>
        </p:nvCxnSpPr>
        <p:spPr>
          <a:xfrm flipH="1" flipV="1">
            <a:off x="1115616" y="2492897"/>
            <a:ext cx="648072" cy="914037"/>
          </a:xfrm>
          <a:prstGeom prst="straightConnector1">
            <a:avLst/>
          </a:prstGeom>
          <a:ln w="3492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字方塊 15"/>
          <p:cNvSpPr txBox="1"/>
          <p:nvPr/>
        </p:nvSpPr>
        <p:spPr>
          <a:xfrm>
            <a:off x="1547664" y="3451066"/>
            <a:ext cx="1883011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lIns="36000" tIns="0" rIns="0" bIns="0" rtlCol="0">
            <a:spAutoFit/>
          </a:bodyPr>
          <a:lstStyle/>
          <a:p>
            <a:r>
              <a:rPr lang="zh-TW" altLang="en-US" b="1" dirty="0" smtClean="0">
                <a:ea typeface="微軟正黑體" panose="020B0604030504040204" pitchFamily="34" charset="-120"/>
              </a:rPr>
              <a:t>選完設備後變成</a:t>
            </a:r>
            <a:endParaRPr lang="en-US" altLang="zh-TW" b="1" dirty="0" smtClean="0">
              <a:ea typeface="微軟正黑體" panose="020B0604030504040204" pitchFamily="34" charset="-120"/>
            </a:endParaRPr>
          </a:p>
          <a:p>
            <a:r>
              <a:rPr lang="zh-TW" altLang="en-US" b="1" dirty="0" smtClean="0">
                <a:ea typeface="微軟正黑體" panose="020B0604030504040204" pitchFamily="34" charset="-120"/>
              </a:rPr>
              <a:t>藍色才</a:t>
            </a:r>
            <a:r>
              <a:rPr lang="zh-TW" altLang="en-US" b="1" dirty="0">
                <a:ea typeface="微軟正黑體" panose="020B0604030504040204" pitchFamily="34" charset="-120"/>
              </a:rPr>
              <a:t>是正確</a:t>
            </a:r>
            <a:r>
              <a:rPr lang="zh-TW" altLang="en-US" b="1" dirty="0" smtClean="0">
                <a:ea typeface="微軟正黑體" panose="020B0604030504040204" pitchFamily="34" charset="-120"/>
              </a:rPr>
              <a:t>連接</a:t>
            </a:r>
            <a:endParaRPr lang="en-US" altLang="zh-TW" b="1" dirty="0" smtClean="0">
              <a:ea typeface="微軟正黑體" panose="020B0604030504040204" pitchFamily="34" charset="-120"/>
            </a:endParaRPr>
          </a:p>
          <a:p>
            <a:r>
              <a:rPr lang="en-US" altLang="zh-TW" b="1" dirty="0" smtClean="0">
                <a:ea typeface="微軟正黑體" panose="020B0604030504040204" pitchFamily="34" charset="-120"/>
              </a:rPr>
              <a:t>(</a:t>
            </a:r>
            <a:r>
              <a:rPr lang="zh-TW" altLang="en-US" b="1" dirty="0" smtClean="0">
                <a:ea typeface="微軟正黑體" panose="020B0604030504040204" pitchFamily="34" charset="-120"/>
              </a:rPr>
              <a:t>設備名字要選對</a:t>
            </a:r>
            <a:r>
              <a:rPr lang="en-US" altLang="zh-TW" b="1" dirty="0" smtClean="0">
                <a:ea typeface="微軟正黑體" panose="020B0604030504040204" pitchFamily="34" charset="-120"/>
              </a:rPr>
              <a:t>)</a:t>
            </a:r>
          </a:p>
        </p:txBody>
      </p:sp>
      <p:sp>
        <p:nvSpPr>
          <p:cNvPr id="17" name="文字方塊 16"/>
          <p:cNvSpPr txBox="1"/>
          <p:nvPr/>
        </p:nvSpPr>
        <p:spPr>
          <a:xfrm>
            <a:off x="630424" y="2392795"/>
            <a:ext cx="485192" cy="1692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lIns="36000" tIns="0" rIns="0" bIns="0" rtlCol="0">
            <a:spAutoFit/>
          </a:bodyPr>
          <a:lstStyle/>
          <a:p>
            <a:r>
              <a:rPr lang="en-US" altLang="zh-TW" sz="1100" dirty="0" smtClean="0">
                <a:solidFill>
                  <a:srgbClr val="0000FF"/>
                </a:solidFill>
                <a:ea typeface="微軟正黑體" panose="020B0604030504040204" pitchFamily="34" charset="-120"/>
              </a:rPr>
              <a:t>00.Rem</a:t>
            </a:r>
          </a:p>
        </p:txBody>
      </p:sp>
      <p:sp>
        <p:nvSpPr>
          <p:cNvPr id="18" name="文字方塊 17"/>
          <p:cNvSpPr txBox="1"/>
          <p:nvPr/>
        </p:nvSpPr>
        <p:spPr>
          <a:xfrm>
            <a:off x="418419" y="714762"/>
            <a:ext cx="5352043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TW" altLang="en-US" sz="2400" b="1" dirty="0" smtClean="0">
                <a:ea typeface="微軟正黑體" panose="020B0604030504040204" pitchFamily="34" charset="-120"/>
              </a:rPr>
              <a:t>將</a:t>
            </a:r>
            <a:r>
              <a:rPr lang="zh-TW" altLang="en-US" sz="2400" b="1" dirty="0">
                <a:ea typeface="微軟正黑體" panose="020B0604030504040204" pitchFamily="34" charset="-120"/>
              </a:rPr>
              <a:t>叫出來</a:t>
            </a:r>
            <a:r>
              <a:rPr lang="zh-TW" altLang="en-US" sz="2400" b="1" dirty="0" smtClean="0">
                <a:ea typeface="微軟正黑體" panose="020B0604030504040204" pitchFamily="34" charset="-120"/>
              </a:rPr>
              <a:t>的</a:t>
            </a:r>
            <a:r>
              <a:rPr lang="en-US" altLang="zh-TW" sz="2400" b="1" dirty="0" smtClean="0">
                <a:ea typeface="微軟正黑體" panose="020B0604030504040204" pitchFamily="34" charset="-120"/>
              </a:rPr>
              <a:t>Model</a:t>
            </a:r>
            <a:r>
              <a:rPr lang="zh-TW" altLang="en-US" sz="2400" b="1" dirty="0" smtClean="0">
                <a:ea typeface="微軟正黑體" panose="020B0604030504040204" pitchFamily="34" charset="-120"/>
              </a:rPr>
              <a:t>連接上</a:t>
            </a:r>
            <a:r>
              <a:rPr lang="en-US" altLang="zh-TW" sz="2400" b="1" dirty="0" err="1" smtClean="0">
                <a:ea typeface="微軟正黑體" panose="020B0604030504040204" pitchFamily="34" charset="-120"/>
              </a:rPr>
              <a:t>Remote_control</a:t>
            </a:r>
            <a:endParaRPr lang="zh-TW" altLang="en-US" sz="2400" b="1" dirty="0">
              <a:ea typeface="微軟正黑體" panose="020B0604030504040204" pitchFamily="34" charset="-120"/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5724128" y="-27384"/>
            <a:ext cx="3415487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TW" sz="2400" b="1" smtClean="0">
                <a:ea typeface="微軟正黑體" panose="020B0604030504040204" pitchFamily="34" charset="-120"/>
              </a:rPr>
              <a:t>LAB1.1 </a:t>
            </a:r>
            <a:r>
              <a:rPr lang="en-US" altLang="zh-TW" sz="2400" b="1" dirty="0">
                <a:ea typeface="微軟正黑體" panose="020B0604030504040204" pitchFamily="34" charset="-120"/>
              </a:rPr>
              <a:t>– </a:t>
            </a:r>
            <a:r>
              <a:rPr lang="zh-TW" altLang="en-US" sz="2400" b="1" dirty="0" smtClean="0">
                <a:ea typeface="微軟正黑體" panose="020B0604030504040204" pitchFamily="34" charset="-120"/>
              </a:rPr>
              <a:t>以</a:t>
            </a:r>
            <a:r>
              <a:rPr lang="en-US" altLang="zh-TW" sz="2400" b="1" dirty="0" smtClean="0">
                <a:ea typeface="微軟正黑體" panose="020B0604030504040204" pitchFamily="34" charset="-120"/>
              </a:rPr>
              <a:t>Switch</a:t>
            </a:r>
            <a:r>
              <a:rPr lang="zh-TW" altLang="en-US" sz="2400" b="1" dirty="0">
                <a:ea typeface="微軟正黑體" panose="020B0604030504040204" pitchFamily="34" charset="-120"/>
              </a:rPr>
              <a:t>控制</a:t>
            </a:r>
            <a:r>
              <a:rPr lang="en-US" altLang="zh-TW" sz="2400" b="1" dirty="0" smtClean="0">
                <a:ea typeface="微軟正黑體" panose="020B0604030504040204" pitchFamily="34" charset="-120"/>
              </a:rPr>
              <a:t>LED</a:t>
            </a:r>
            <a:endParaRPr lang="zh-TW" altLang="en-US" sz="2400" b="1" dirty="0"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218530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DA4F4-52DE-44A2-9828-6F971FD0A35D}" type="slidenum">
              <a:rPr lang="zh-TW" altLang="en-US" smtClean="0"/>
              <a:t>25</a:t>
            </a:fld>
            <a:endParaRPr lang="zh-TW" alt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298" y="332656"/>
            <a:ext cx="7263110" cy="31765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矩形 3"/>
          <p:cNvSpPr/>
          <p:nvPr/>
        </p:nvSpPr>
        <p:spPr>
          <a:xfrm>
            <a:off x="981298" y="1926724"/>
            <a:ext cx="1872208" cy="494164"/>
          </a:xfrm>
          <a:prstGeom prst="rect">
            <a:avLst/>
          </a:prstGeom>
          <a:noFill/>
          <a:ln w="698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6309890" y="1926724"/>
            <a:ext cx="1872208" cy="494164"/>
          </a:xfrm>
          <a:prstGeom prst="rect">
            <a:avLst/>
          </a:prstGeom>
          <a:noFill/>
          <a:ln w="698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6" name="直線單箭頭接點 5"/>
          <p:cNvCxnSpPr>
            <a:stCxn id="7" idx="2"/>
          </p:cNvCxnSpPr>
          <p:nvPr/>
        </p:nvCxnSpPr>
        <p:spPr>
          <a:xfrm flipH="1">
            <a:off x="2133426" y="1196752"/>
            <a:ext cx="2439888" cy="1008112"/>
          </a:xfrm>
          <a:prstGeom prst="straightConnector1">
            <a:avLst/>
          </a:prstGeom>
          <a:ln w="3492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字方塊 6"/>
          <p:cNvSpPr txBox="1"/>
          <p:nvPr/>
        </p:nvSpPr>
        <p:spPr>
          <a:xfrm>
            <a:off x="3645594" y="642754"/>
            <a:ext cx="1855439" cy="5539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lIns="36000" tIns="0" rIns="0" bIns="0" rtlCol="0">
            <a:spAutoFit/>
          </a:bodyPr>
          <a:lstStyle/>
          <a:p>
            <a:r>
              <a:rPr lang="zh-TW" altLang="en-US" b="1" dirty="0" smtClean="0">
                <a:ea typeface="微軟正黑體" panose="020B0604030504040204" pitchFamily="34" charset="-120"/>
              </a:rPr>
              <a:t>點擊</a:t>
            </a:r>
            <a:r>
              <a:rPr lang="en-US" altLang="zh-TW" b="1" dirty="0" smtClean="0">
                <a:solidFill>
                  <a:srgbClr val="0000FF"/>
                </a:solidFill>
                <a:ea typeface="微軟正黑體" panose="020B0604030504040204" pitchFamily="34" charset="-120"/>
              </a:rPr>
              <a:t>Switch1</a:t>
            </a:r>
            <a:r>
              <a:rPr lang="zh-TW" altLang="en-US" b="1" dirty="0" smtClean="0">
                <a:ea typeface="微軟正黑體" panose="020B0604030504040204" pitchFamily="34" charset="-120"/>
              </a:rPr>
              <a:t>與</a:t>
            </a:r>
            <a:r>
              <a:rPr lang="en-US" altLang="zh-TW" b="1" dirty="0" smtClean="0">
                <a:solidFill>
                  <a:srgbClr val="0000FF"/>
                </a:solidFill>
                <a:ea typeface="微軟正黑體" panose="020B0604030504040204" pitchFamily="34" charset="-120"/>
              </a:rPr>
              <a:t>D0~</a:t>
            </a:r>
          </a:p>
          <a:p>
            <a:r>
              <a:rPr lang="zh-TW" altLang="en-US" b="1" dirty="0" smtClean="0">
                <a:ea typeface="微軟正黑體" panose="020B0604030504040204" pitchFamily="34" charset="-120"/>
              </a:rPr>
              <a:t>建立一條連線</a:t>
            </a:r>
            <a:endParaRPr lang="en-US" altLang="zh-TW" b="1" dirty="0" smtClean="0">
              <a:ea typeface="微軟正黑體" panose="020B0604030504040204" pitchFamily="34" charset="-120"/>
            </a:endParaRPr>
          </a:p>
        </p:txBody>
      </p:sp>
      <p:cxnSp>
        <p:nvCxnSpPr>
          <p:cNvPr id="10" name="直線單箭頭接點 9"/>
          <p:cNvCxnSpPr>
            <a:stCxn id="7" idx="2"/>
          </p:cNvCxnSpPr>
          <p:nvPr/>
        </p:nvCxnSpPr>
        <p:spPr>
          <a:xfrm>
            <a:off x="4573314" y="1196752"/>
            <a:ext cx="2672680" cy="1008112"/>
          </a:xfrm>
          <a:prstGeom prst="straightConnector1">
            <a:avLst/>
          </a:prstGeom>
          <a:ln w="3492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8630" y="3680031"/>
            <a:ext cx="5373747" cy="30227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8" name="直線單箭頭接點 17"/>
          <p:cNvCxnSpPr/>
          <p:nvPr/>
        </p:nvCxnSpPr>
        <p:spPr>
          <a:xfrm flipV="1">
            <a:off x="2915816" y="5011947"/>
            <a:ext cx="948818" cy="577293"/>
          </a:xfrm>
          <a:prstGeom prst="straightConnector1">
            <a:avLst/>
          </a:prstGeom>
          <a:ln w="3492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/>
          <p:cNvCxnSpPr/>
          <p:nvPr/>
        </p:nvCxnSpPr>
        <p:spPr>
          <a:xfrm flipV="1">
            <a:off x="2950234" y="5046453"/>
            <a:ext cx="1777041" cy="552091"/>
          </a:xfrm>
          <a:prstGeom prst="straightConnector1">
            <a:avLst/>
          </a:prstGeom>
          <a:ln w="3492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/>
          <p:cNvCxnSpPr/>
          <p:nvPr/>
        </p:nvCxnSpPr>
        <p:spPr>
          <a:xfrm flipV="1">
            <a:off x="2932981" y="5029201"/>
            <a:ext cx="2570672" cy="569342"/>
          </a:xfrm>
          <a:prstGeom prst="straightConnector1">
            <a:avLst/>
          </a:prstGeom>
          <a:ln w="3492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字方塊 27"/>
          <p:cNvSpPr txBox="1"/>
          <p:nvPr/>
        </p:nvSpPr>
        <p:spPr>
          <a:xfrm>
            <a:off x="412316" y="5190291"/>
            <a:ext cx="2575508" cy="110799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lIns="36000" tIns="0" rIns="0" bIns="0" rtlCol="0">
            <a:spAutoFit/>
          </a:bodyPr>
          <a:lstStyle/>
          <a:p>
            <a:r>
              <a:rPr lang="zh-TW" altLang="en-US" b="1" dirty="0" smtClean="0">
                <a:ea typeface="微軟正黑體" panose="020B0604030504040204" pitchFamily="34" charset="-120"/>
              </a:rPr>
              <a:t>依序點擊建立三條連線後</a:t>
            </a:r>
            <a:endParaRPr lang="en-US" altLang="zh-TW" b="1" dirty="0" smtClean="0">
              <a:ea typeface="微軟正黑體" panose="020B0604030504040204" pitchFamily="34" charset="-120"/>
            </a:endParaRPr>
          </a:p>
          <a:p>
            <a:r>
              <a:rPr lang="zh-TW" altLang="en-US" b="1" dirty="0" smtClean="0">
                <a:ea typeface="微軟正黑體" panose="020B0604030504040204" pitchFamily="34" charset="-120"/>
              </a:rPr>
              <a:t>到</a:t>
            </a:r>
            <a:r>
              <a:rPr lang="en-US" altLang="zh-TW" b="1" dirty="0" err="1" smtClean="0">
                <a:ea typeface="微軟正黑體" panose="020B0604030504040204" pitchFamily="34" charset="-120"/>
              </a:rPr>
              <a:t>Remote_control</a:t>
            </a:r>
            <a:r>
              <a:rPr lang="zh-TW" altLang="en-US" b="1" dirty="0" smtClean="0">
                <a:ea typeface="微軟正黑體" panose="020B0604030504040204" pitchFamily="34" charset="-120"/>
              </a:rPr>
              <a:t>點擊</a:t>
            </a:r>
            <a:endParaRPr lang="en-US" altLang="zh-TW" b="1" dirty="0" smtClean="0">
              <a:ea typeface="微軟正黑體" panose="020B0604030504040204" pitchFamily="34" charset="-120"/>
            </a:endParaRPr>
          </a:p>
          <a:p>
            <a:r>
              <a:rPr lang="en-US" altLang="zh-TW" b="1" dirty="0" smtClean="0">
                <a:ea typeface="微軟正黑體" panose="020B0604030504040204" pitchFamily="34" charset="-120"/>
              </a:rPr>
              <a:t>Switch 1, 2, 3</a:t>
            </a:r>
            <a:r>
              <a:rPr lang="zh-TW" altLang="en-US" b="1" dirty="0" smtClean="0">
                <a:ea typeface="微軟正黑體" panose="020B0604030504040204" pitchFamily="34" charset="-120"/>
              </a:rPr>
              <a:t>試試看，</a:t>
            </a:r>
            <a:r>
              <a:rPr lang="en-US" altLang="zh-TW" b="1" dirty="0" smtClean="0">
                <a:ea typeface="微軟正黑體" panose="020B0604030504040204" pitchFamily="34" charset="-120"/>
              </a:rPr>
              <a:t/>
            </a:r>
            <a:br>
              <a:rPr lang="en-US" altLang="zh-TW" b="1" dirty="0" smtClean="0">
                <a:ea typeface="微軟正黑體" panose="020B0604030504040204" pitchFamily="34" charset="-120"/>
              </a:rPr>
            </a:br>
            <a:r>
              <a:rPr lang="zh-TW" altLang="en-US" b="1" dirty="0" smtClean="0">
                <a:ea typeface="微軟正黑體" panose="020B0604030504040204" pitchFamily="34" charset="-120"/>
              </a:rPr>
              <a:t>觀察</a:t>
            </a:r>
            <a:r>
              <a:rPr lang="en-US" altLang="zh-TW" b="1" dirty="0" smtClean="0">
                <a:ea typeface="微軟正黑體" panose="020B0604030504040204" pitchFamily="34" charset="-120"/>
              </a:rPr>
              <a:t>RGB LED</a:t>
            </a:r>
            <a:r>
              <a:rPr lang="zh-TW" altLang="en-US" b="1" dirty="0" smtClean="0">
                <a:ea typeface="微軟正黑體" panose="020B0604030504040204" pitchFamily="34" charset="-120"/>
              </a:rPr>
              <a:t>情況</a:t>
            </a:r>
            <a:endParaRPr lang="en-US" altLang="zh-TW" b="1" dirty="0" smtClean="0">
              <a:ea typeface="微軟正黑體" panose="020B0604030504040204" pitchFamily="34" charset="-120"/>
            </a:endParaRPr>
          </a:p>
        </p:txBody>
      </p:sp>
      <p:sp>
        <p:nvSpPr>
          <p:cNvPr id="31" name="文字方塊 30"/>
          <p:cNvSpPr txBox="1"/>
          <p:nvPr/>
        </p:nvSpPr>
        <p:spPr>
          <a:xfrm>
            <a:off x="5724128" y="-27384"/>
            <a:ext cx="3415487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TW" sz="2400" b="1" smtClean="0">
                <a:ea typeface="微軟正黑體" panose="020B0604030504040204" pitchFamily="34" charset="-120"/>
              </a:rPr>
              <a:t>LAB1.1 </a:t>
            </a:r>
            <a:r>
              <a:rPr lang="en-US" altLang="zh-TW" sz="2400" b="1" dirty="0">
                <a:ea typeface="微軟正黑體" panose="020B0604030504040204" pitchFamily="34" charset="-120"/>
              </a:rPr>
              <a:t>– </a:t>
            </a:r>
            <a:r>
              <a:rPr lang="zh-TW" altLang="en-US" sz="2400" b="1" dirty="0" smtClean="0">
                <a:ea typeface="微軟正黑體" panose="020B0604030504040204" pitchFamily="34" charset="-120"/>
              </a:rPr>
              <a:t>以</a:t>
            </a:r>
            <a:r>
              <a:rPr lang="en-US" altLang="zh-TW" sz="2400" b="1" dirty="0" smtClean="0">
                <a:ea typeface="微軟正黑體" panose="020B0604030504040204" pitchFamily="34" charset="-120"/>
              </a:rPr>
              <a:t>Switch</a:t>
            </a:r>
            <a:r>
              <a:rPr lang="zh-TW" altLang="en-US" sz="2400" b="1" dirty="0">
                <a:ea typeface="微軟正黑體" panose="020B0604030504040204" pitchFamily="34" charset="-120"/>
              </a:rPr>
              <a:t>控制</a:t>
            </a:r>
            <a:r>
              <a:rPr lang="en-US" altLang="zh-TW" sz="2400" b="1" dirty="0" smtClean="0">
                <a:ea typeface="微軟正黑體" panose="020B0604030504040204" pitchFamily="34" charset="-120"/>
              </a:rPr>
              <a:t>LED</a:t>
            </a:r>
            <a:endParaRPr lang="zh-TW" altLang="en-US" sz="2400" b="1" dirty="0"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139784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DA4F4-52DE-44A2-9828-6F971FD0A35D}" type="slidenum">
              <a:rPr lang="zh-TW" altLang="en-US" smtClean="0"/>
              <a:t>26</a:t>
            </a:fld>
            <a:endParaRPr lang="zh-TW" alt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10" y="1124744"/>
            <a:ext cx="9089010" cy="5112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橢圓 4"/>
          <p:cNvSpPr/>
          <p:nvPr/>
        </p:nvSpPr>
        <p:spPr>
          <a:xfrm>
            <a:off x="28610" y="2204864"/>
            <a:ext cx="510942" cy="432048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4865298" y="4164653"/>
            <a:ext cx="879894" cy="258792"/>
          </a:xfrm>
          <a:prstGeom prst="rect">
            <a:avLst/>
          </a:prstGeom>
          <a:noFill/>
          <a:ln w="698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4589253" y="5234328"/>
            <a:ext cx="741872" cy="414068"/>
          </a:xfrm>
          <a:prstGeom prst="rect">
            <a:avLst/>
          </a:prstGeom>
          <a:noFill/>
          <a:ln w="698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橢圓 8"/>
          <p:cNvSpPr/>
          <p:nvPr/>
        </p:nvSpPr>
        <p:spPr>
          <a:xfrm>
            <a:off x="532666" y="2492896"/>
            <a:ext cx="510942" cy="432048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橢圓 9"/>
          <p:cNvSpPr/>
          <p:nvPr/>
        </p:nvSpPr>
        <p:spPr>
          <a:xfrm>
            <a:off x="3629010" y="2780928"/>
            <a:ext cx="510942" cy="432048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1" name="直線單箭頭接點 10"/>
          <p:cNvCxnSpPr/>
          <p:nvPr/>
        </p:nvCxnSpPr>
        <p:spPr>
          <a:xfrm flipH="1">
            <a:off x="532666" y="955626"/>
            <a:ext cx="3642519" cy="1465262"/>
          </a:xfrm>
          <a:prstGeom prst="straightConnector1">
            <a:avLst/>
          </a:prstGeom>
          <a:ln w="3492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/>
          <p:cNvCxnSpPr/>
          <p:nvPr/>
        </p:nvCxnSpPr>
        <p:spPr>
          <a:xfrm>
            <a:off x="4399472" y="852109"/>
            <a:ext cx="748592" cy="3312544"/>
          </a:xfrm>
          <a:prstGeom prst="straightConnector1">
            <a:avLst/>
          </a:prstGeom>
          <a:ln w="3492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/>
          <p:cNvSpPr txBox="1"/>
          <p:nvPr/>
        </p:nvSpPr>
        <p:spPr>
          <a:xfrm>
            <a:off x="2700999" y="703729"/>
            <a:ext cx="3167145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lIns="36000" tIns="0" rIns="0" bIns="0" rtlCol="0">
            <a:spAutoFit/>
          </a:bodyPr>
          <a:lstStyle/>
          <a:p>
            <a:r>
              <a:rPr lang="zh-TW" altLang="en-US" b="1" dirty="0" smtClean="0">
                <a:ea typeface="微軟正黑體" panose="020B0604030504040204" pitchFamily="34" charset="-120"/>
              </a:rPr>
              <a:t>點擊齒輪，選</a:t>
            </a:r>
            <a:r>
              <a:rPr lang="en-US" altLang="zh-TW" b="1" dirty="0" smtClean="0">
                <a:ea typeface="微軟正黑體" panose="020B0604030504040204" pitchFamily="34" charset="-120"/>
              </a:rPr>
              <a:t>1</a:t>
            </a:r>
            <a:r>
              <a:rPr lang="zh-TW" altLang="en-US" b="1" dirty="0" smtClean="0">
                <a:ea typeface="微軟正黑體" panose="020B0604030504040204" pitchFamily="34" charset="-120"/>
              </a:rPr>
              <a:t>個</a:t>
            </a:r>
            <a:r>
              <a:rPr lang="en-US" altLang="zh-TW" b="1" dirty="0" smtClean="0">
                <a:ea typeface="微軟正黑體" panose="020B0604030504040204" pitchFamily="34" charset="-120"/>
              </a:rPr>
              <a:t>Knob</a:t>
            </a:r>
            <a:r>
              <a:rPr lang="zh-TW" altLang="en-US" b="1" dirty="0" smtClean="0">
                <a:ea typeface="微軟正黑體" panose="020B0604030504040204" pitchFamily="34" charset="-120"/>
              </a:rPr>
              <a:t>，按</a:t>
            </a:r>
            <a:r>
              <a:rPr lang="en-US" altLang="zh-TW" b="1" dirty="0" smtClean="0">
                <a:ea typeface="微軟正黑體" panose="020B0604030504040204" pitchFamily="34" charset="-120"/>
              </a:rPr>
              <a:t>Save</a:t>
            </a:r>
          </a:p>
        </p:txBody>
      </p:sp>
      <p:sp>
        <p:nvSpPr>
          <p:cNvPr id="25" name="文字方塊 24"/>
          <p:cNvSpPr txBox="1"/>
          <p:nvPr/>
        </p:nvSpPr>
        <p:spPr>
          <a:xfrm>
            <a:off x="539552" y="4520153"/>
            <a:ext cx="2411104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lIns="36000" tIns="0" rIns="0" bIns="0" rtlCol="0">
            <a:spAutoFit/>
          </a:bodyPr>
          <a:lstStyle/>
          <a:p>
            <a:r>
              <a:rPr lang="zh-TW" altLang="en-US" b="1" dirty="0" smtClean="0">
                <a:ea typeface="微軟正黑體" panose="020B0604030504040204" pitchFamily="34" charset="-120"/>
              </a:rPr>
              <a:t>建立</a:t>
            </a:r>
            <a:r>
              <a:rPr lang="en-US" altLang="zh-TW" b="1" dirty="0" smtClean="0">
                <a:ea typeface="微軟正黑體" panose="020B0604030504040204" pitchFamily="34" charset="-120"/>
              </a:rPr>
              <a:t>Knob1</a:t>
            </a:r>
            <a:r>
              <a:rPr lang="zh-TW" altLang="en-US" b="1" dirty="0" smtClean="0">
                <a:ea typeface="微軟正黑體" panose="020B0604030504040204" pitchFamily="34" charset="-120"/>
              </a:rPr>
              <a:t>與</a:t>
            </a:r>
            <a:r>
              <a:rPr lang="en-US" altLang="zh-TW" b="1" dirty="0" smtClean="0">
                <a:ea typeface="微軟正黑體" panose="020B0604030504040204" pitchFamily="34" charset="-120"/>
              </a:rPr>
              <a:t>D1~</a:t>
            </a:r>
            <a:r>
              <a:rPr lang="zh-TW" altLang="en-US" b="1" dirty="0" smtClean="0">
                <a:ea typeface="微軟正黑體" panose="020B0604030504040204" pitchFamily="34" charset="-120"/>
              </a:rPr>
              <a:t>之連線</a:t>
            </a:r>
            <a:endParaRPr lang="en-US" altLang="zh-TW" b="1" dirty="0" smtClean="0">
              <a:ea typeface="微軟正黑體" panose="020B0604030504040204" pitchFamily="34" charset="-120"/>
            </a:endParaRPr>
          </a:p>
        </p:txBody>
      </p:sp>
      <p:cxnSp>
        <p:nvCxnSpPr>
          <p:cNvPr id="26" name="直線單箭頭接點 25"/>
          <p:cNvCxnSpPr/>
          <p:nvPr/>
        </p:nvCxnSpPr>
        <p:spPr>
          <a:xfrm flipH="1" flipV="1">
            <a:off x="914400" y="2991460"/>
            <a:ext cx="849288" cy="1528694"/>
          </a:xfrm>
          <a:prstGeom prst="straightConnector1">
            <a:avLst/>
          </a:prstGeom>
          <a:ln w="3492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單箭頭接點 29"/>
          <p:cNvCxnSpPr>
            <a:endCxn id="10" idx="4"/>
          </p:cNvCxnSpPr>
          <p:nvPr/>
        </p:nvCxnSpPr>
        <p:spPr>
          <a:xfrm flipV="1">
            <a:off x="1763688" y="3212976"/>
            <a:ext cx="2120793" cy="1307177"/>
          </a:xfrm>
          <a:prstGeom prst="straightConnector1">
            <a:avLst/>
          </a:prstGeom>
          <a:ln w="3492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字方塊 32"/>
          <p:cNvSpPr txBox="1"/>
          <p:nvPr/>
        </p:nvSpPr>
        <p:spPr>
          <a:xfrm>
            <a:off x="5876978" y="-27384"/>
            <a:ext cx="323152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TW" sz="2400" b="1" dirty="0" smtClean="0">
                <a:ea typeface="微軟正黑體" panose="020B0604030504040204" pitchFamily="34" charset="-120"/>
              </a:rPr>
              <a:t>LAB1.2 </a:t>
            </a:r>
            <a:r>
              <a:rPr lang="en-US" altLang="zh-TW" sz="2400" b="1" dirty="0">
                <a:ea typeface="微軟正黑體" panose="020B0604030504040204" pitchFamily="34" charset="-120"/>
              </a:rPr>
              <a:t>– </a:t>
            </a:r>
            <a:r>
              <a:rPr lang="zh-TW" altLang="en-US" sz="2400" b="1" dirty="0" smtClean="0">
                <a:ea typeface="微軟正黑體" panose="020B0604030504040204" pitchFamily="34" charset="-120"/>
              </a:rPr>
              <a:t>以</a:t>
            </a:r>
            <a:r>
              <a:rPr lang="en-US" altLang="zh-TW" sz="2400" b="1" dirty="0" smtClean="0">
                <a:ea typeface="微軟正黑體" panose="020B0604030504040204" pitchFamily="34" charset="-120"/>
              </a:rPr>
              <a:t>Knob</a:t>
            </a:r>
            <a:r>
              <a:rPr lang="zh-TW" altLang="en-US" sz="2400" b="1" dirty="0" smtClean="0">
                <a:ea typeface="微軟正黑體" panose="020B0604030504040204" pitchFamily="34" charset="-120"/>
              </a:rPr>
              <a:t>控制</a:t>
            </a:r>
            <a:r>
              <a:rPr lang="en-US" altLang="zh-TW" sz="2400" b="1" dirty="0" smtClean="0">
                <a:ea typeface="微軟正黑體" panose="020B0604030504040204" pitchFamily="34" charset="-120"/>
              </a:rPr>
              <a:t>LED</a:t>
            </a:r>
            <a:endParaRPr lang="zh-TW" altLang="en-US" sz="2400" b="1" dirty="0"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89960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DA4F4-52DE-44A2-9828-6F971FD0A35D}" type="slidenum">
              <a:rPr lang="zh-TW" altLang="en-US" smtClean="0"/>
              <a:t>27</a:t>
            </a:fld>
            <a:endParaRPr lang="zh-TW" altLang="en-US"/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4705" y="241300"/>
            <a:ext cx="4445000" cy="637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/>
        </p:nvSpPr>
        <p:spPr>
          <a:xfrm>
            <a:off x="4411141" y="5589240"/>
            <a:ext cx="1080120" cy="936104"/>
          </a:xfrm>
          <a:prstGeom prst="rect">
            <a:avLst/>
          </a:prstGeom>
          <a:noFill/>
          <a:ln w="698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5923309" y="6536377"/>
            <a:ext cx="923330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TW" altLang="en-US" b="1" dirty="0" smtClean="0">
                <a:ea typeface="微軟正黑體" panose="020B0604030504040204" pitchFamily="34" charset="-120"/>
              </a:rPr>
              <a:t>選取類型</a:t>
            </a:r>
            <a:endParaRPr lang="zh-TW" altLang="en-US" b="1" dirty="0">
              <a:ea typeface="微軟正黑體" panose="020B0604030504040204" pitchFamily="34" charset="-120"/>
            </a:endParaRPr>
          </a:p>
        </p:txBody>
      </p:sp>
      <p:cxnSp>
        <p:nvCxnSpPr>
          <p:cNvPr id="7" name="直線單箭頭接點 6"/>
          <p:cNvCxnSpPr/>
          <p:nvPr/>
        </p:nvCxnSpPr>
        <p:spPr>
          <a:xfrm flipH="1">
            <a:off x="5020575" y="2889849"/>
            <a:ext cx="966157" cy="707366"/>
          </a:xfrm>
          <a:prstGeom prst="straightConnector1">
            <a:avLst/>
          </a:prstGeom>
          <a:ln w="3492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9"/>
          <p:cNvSpPr txBox="1"/>
          <p:nvPr/>
        </p:nvSpPr>
        <p:spPr>
          <a:xfrm>
            <a:off x="5692476" y="2348880"/>
            <a:ext cx="1384995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TW" altLang="en-US" b="1" dirty="0" smtClean="0">
                <a:ea typeface="微軟正黑體" panose="020B0604030504040204" pitchFamily="34" charset="-120"/>
              </a:rPr>
              <a:t>轉轉看旋鈕</a:t>
            </a:r>
            <a:endParaRPr lang="en-US" altLang="zh-TW" b="1" dirty="0" smtClean="0">
              <a:ea typeface="微軟正黑體" panose="020B0604030504040204" pitchFamily="34" charset="-120"/>
            </a:endParaRPr>
          </a:p>
          <a:p>
            <a:r>
              <a:rPr lang="zh-TW" altLang="en-US" b="1" dirty="0" smtClean="0">
                <a:ea typeface="微軟正黑體" panose="020B0604030504040204" pitchFamily="34" charset="-120"/>
              </a:rPr>
              <a:t>會發生甚麼事</a:t>
            </a:r>
            <a:endParaRPr lang="zh-TW" altLang="en-US" b="1" dirty="0">
              <a:ea typeface="微軟正黑體" panose="020B0604030504040204" pitchFamily="34" charset="-120"/>
            </a:endParaRPr>
          </a:p>
        </p:txBody>
      </p:sp>
      <p:cxnSp>
        <p:nvCxnSpPr>
          <p:cNvPr id="13" name="直線單箭頭接點 12"/>
          <p:cNvCxnSpPr/>
          <p:nvPr/>
        </p:nvCxnSpPr>
        <p:spPr>
          <a:xfrm flipH="1" flipV="1">
            <a:off x="5244729" y="6146800"/>
            <a:ext cx="711199" cy="467360"/>
          </a:xfrm>
          <a:prstGeom prst="straightConnector1">
            <a:avLst/>
          </a:prstGeom>
          <a:ln w="3492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字方塊 15"/>
          <p:cNvSpPr txBox="1"/>
          <p:nvPr/>
        </p:nvSpPr>
        <p:spPr>
          <a:xfrm>
            <a:off x="35496" y="5345340"/>
            <a:ext cx="2540888" cy="110799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TW" altLang="en-US" b="1" dirty="0" smtClean="0">
                <a:ea typeface="微軟正黑體" panose="020B0604030504040204" pitchFamily="34" charset="-120"/>
              </a:rPr>
              <a:t>也可以試試看用</a:t>
            </a:r>
            <a:endParaRPr lang="en-US" altLang="zh-TW" b="1" dirty="0" smtClean="0">
              <a:ea typeface="微軟正黑體" panose="020B0604030504040204" pitchFamily="34" charset="-120"/>
            </a:endParaRPr>
          </a:p>
          <a:p>
            <a:r>
              <a:rPr lang="en-US" altLang="zh-TW" b="1" dirty="0" smtClean="0">
                <a:ea typeface="微軟正黑體" panose="020B0604030504040204" pitchFamily="34" charset="-120"/>
              </a:rPr>
              <a:t>Keypad</a:t>
            </a:r>
            <a:r>
              <a:rPr lang="zh-TW" altLang="en-US" b="1" dirty="0" smtClean="0">
                <a:ea typeface="微軟正黑體" panose="020B0604030504040204" pitchFamily="34" charset="-120"/>
              </a:rPr>
              <a:t>會發生甚麼事</a:t>
            </a:r>
            <a:endParaRPr lang="en-US" altLang="zh-TW" b="1" dirty="0" smtClean="0">
              <a:ea typeface="微軟正黑體" panose="020B0604030504040204" pitchFamily="34" charset="-120"/>
            </a:endParaRPr>
          </a:p>
          <a:p>
            <a:r>
              <a:rPr lang="en-US" altLang="zh-TW" b="1" dirty="0" smtClean="0">
                <a:ea typeface="微軟正黑體" panose="020B0604030504040204" pitchFamily="34" charset="-120"/>
              </a:rPr>
              <a:t>(</a:t>
            </a:r>
            <a:r>
              <a:rPr lang="zh-TW" altLang="en-US" b="1" dirty="0" smtClean="0">
                <a:ea typeface="微軟正黑體" panose="020B0604030504040204" pitchFamily="34" charset="-120"/>
              </a:rPr>
              <a:t>要先去</a:t>
            </a:r>
            <a:r>
              <a:rPr lang="en-US" altLang="zh-TW" b="1" dirty="0" smtClean="0">
                <a:ea typeface="微軟正黑體" panose="020B0604030504040204" pitchFamily="34" charset="-120"/>
              </a:rPr>
              <a:t>IoTtalk</a:t>
            </a:r>
            <a:r>
              <a:rPr lang="zh-TW" altLang="en-US" b="1" dirty="0" smtClean="0">
                <a:ea typeface="微軟正黑體" panose="020B0604030504040204" pitchFamily="34" charset="-120"/>
              </a:rPr>
              <a:t>頁面建立</a:t>
            </a:r>
            <a:endParaRPr lang="en-US" altLang="zh-TW" b="1" dirty="0" smtClean="0">
              <a:ea typeface="微軟正黑體" panose="020B0604030504040204" pitchFamily="34" charset="-120"/>
            </a:endParaRPr>
          </a:p>
          <a:p>
            <a:r>
              <a:rPr lang="en-US" altLang="zh-TW" b="1" dirty="0" smtClean="0">
                <a:ea typeface="微軟正黑體" panose="020B0604030504040204" pitchFamily="34" charset="-120"/>
              </a:rPr>
              <a:t>Keypad</a:t>
            </a:r>
            <a:r>
              <a:rPr lang="zh-TW" altLang="en-US" b="1" dirty="0" smtClean="0">
                <a:ea typeface="微軟正黑體" panose="020B0604030504040204" pitchFamily="34" charset="-120"/>
              </a:rPr>
              <a:t>與</a:t>
            </a:r>
            <a:r>
              <a:rPr lang="en-US" altLang="zh-TW" b="1" dirty="0" smtClean="0">
                <a:ea typeface="微軟正黑體" panose="020B0604030504040204" pitchFamily="34" charset="-120"/>
              </a:rPr>
              <a:t>D1~</a:t>
            </a:r>
            <a:r>
              <a:rPr lang="zh-TW" altLang="en-US" b="1" dirty="0" smtClean="0">
                <a:ea typeface="微軟正黑體" panose="020B0604030504040204" pitchFamily="34" charset="-120"/>
              </a:rPr>
              <a:t>之間的連線</a:t>
            </a:r>
            <a:r>
              <a:rPr lang="en-US" altLang="zh-TW" b="1" dirty="0" smtClean="0">
                <a:ea typeface="微軟正黑體" panose="020B0604030504040204" pitchFamily="34" charset="-120"/>
              </a:rPr>
              <a:t>)</a:t>
            </a:r>
            <a:endParaRPr lang="zh-TW" altLang="en-US" b="1" dirty="0">
              <a:ea typeface="微軟正黑體" panose="020B0604030504040204" pitchFamily="34" charset="-120"/>
            </a:endParaRPr>
          </a:p>
        </p:txBody>
      </p:sp>
      <p:cxnSp>
        <p:nvCxnSpPr>
          <p:cNvPr id="17" name="直線單箭頭接點 16"/>
          <p:cNvCxnSpPr/>
          <p:nvPr/>
        </p:nvCxnSpPr>
        <p:spPr>
          <a:xfrm>
            <a:off x="2217048" y="5821680"/>
            <a:ext cx="1076960" cy="101600"/>
          </a:xfrm>
          <a:prstGeom prst="straightConnector1">
            <a:avLst/>
          </a:prstGeom>
          <a:ln w="3492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字方塊 24"/>
          <p:cNvSpPr txBox="1"/>
          <p:nvPr/>
        </p:nvSpPr>
        <p:spPr>
          <a:xfrm>
            <a:off x="5876978" y="-27384"/>
            <a:ext cx="323152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TW" sz="2400" b="1" dirty="0" smtClean="0">
                <a:ea typeface="微軟正黑體" panose="020B0604030504040204" pitchFamily="34" charset="-120"/>
              </a:rPr>
              <a:t>LAB1.2 </a:t>
            </a:r>
            <a:r>
              <a:rPr lang="en-US" altLang="zh-TW" sz="2400" b="1" dirty="0">
                <a:ea typeface="微軟正黑體" panose="020B0604030504040204" pitchFamily="34" charset="-120"/>
              </a:rPr>
              <a:t>– </a:t>
            </a:r>
            <a:r>
              <a:rPr lang="zh-TW" altLang="en-US" sz="2400" b="1" dirty="0" smtClean="0">
                <a:ea typeface="微軟正黑體" panose="020B0604030504040204" pitchFamily="34" charset="-120"/>
              </a:rPr>
              <a:t>以</a:t>
            </a:r>
            <a:r>
              <a:rPr lang="en-US" altLang="zh-TW" sz="2400" b="1" dirty="0" smtClean="0">
                <a:ea typeface="微軟正黑體" panose="020B0604030504040204" pitchFamily="34" charset="-120"/>
              </a:rPr>
              <a:t>Knob</a:t>
            </a:r>
            <a:r>
              <a:rPr lang="zh-TW" altLang="en-US" sz="2400" b="1" dirty="0" smtClean="0">
                <a:ea typeface="微軟正黑體" panose="020B0604030504040204" pitchFamily="34" charset="-120"/>
              </a:rPr>
              <a:t>控制</a:t>
            </a:r>
            <a:r>
              <a:rPr lang="en-US" altLang="zh-TW" sz="2400" b="1" dirty="0" smtClean="0">
                <a:ea typeface="微軟正黑體" panose="020B0604030504040204" pitchFamily="34" charset="-120"/>
              </a:rPr>
              <a:t>LED</a:t>
            </a:r>
            <a:endParaRPr lang="zh-TW" altLang="en-US" sz="2400" b="1" dirty="0"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476624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DA4F4-52DE-44A2-9828-6F971FD0A35D}" type="slidenum">
              <a:rPr lang="zh-TW" altLang="en-US" smtClean="0"/>
              <a:t>28</a:t>
            </a:fld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0"/>
            <a:ext cx="3857625" cy="6858000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0799" y="0"/>
            <a:ext cx="3857625" cy="6858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69240" y="96912"/>
            <a:ext cx="3070200" cy="787008"/>
          </a:xfrm>
          <a:prstGeom prst="rect">
            <a:avLst/>
          </a:prstGeom>
          <a:noFill/>
          <a:ln w="698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2123728" y="435592"/>
            <a:ext cx="460644" cy="257104"/>
          </a:xfrm>
          <a:prstGeom prst="rect">
            <a:avLst/>
          </a:prstGeom>
          <a:solidFill>
            <a:schemeClr val="bg1"/>
          </a:solidFill>
          <a:ln w="698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1593167" y="1146810"/>
            <a:ext cx="2402769" cy="5539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lIns="36000" tIns="0" rIns="0" bIns="0" rtlCol="0">
            <a:spAutoFit/>
          </a:bodyPr>
          <a:lstStyle/>
          <a:p>
            <a:r>
              <a:rPr lang="zh-TW" altLang="en-US" b="1" dirty="0">
                <a:ea typeface="微軟正黑體" panose="020B0604030504040204" pitchFamily="34" charset="-120"/>
              </a:rPr>
              <a:t>使用</a:t>
            </a:r>
            <a:r>
              <a:rPr lang="zh-TW" altLang="en-US" b="1" dirty="0" smtClean="0">
                <a:ea typeface="微軟正黑體" panose="020B0604030504040204" pitchFamily="34" charset="-120"/>
              </a:rPr>
              <a:t>手機</a:t>
            </a:r>
            <a:r>
              <a:rPr lang="en-US" altLang="zh-TW" b="1" dirty="0" smtClean="0">
                <a:ea typeface="微軟正黑體" panose="020B0604030504040204" pitchFamily="34" charset="-120"/>
              </a:rPr>
              <a:t>Chrome</a:t>
            </a:r>
            <a:r>
              <a:rPr lang="zh-TW" altLang="en-US" b="1" dirty="0" smtClean="0">
                <a:ea typeface="微軟正黑體" panose="020B0604030504040204" pitchFamily="34" charset="-120"/>
              </a:rPr>
              <a:t>瀏覽器</a:t>
            </a:r>
            <a:endParaRPr lang="en-US" altLang="zh-TW" b="1" dirty="0" smtClean="0">
              <a:ea typeface="微軟正黑體" panose="020B0604030504040204" pitchFamily="34" charset="-120"/>
            </a:endParaRPr>
          </a:p>
          <a:p>
            <a:r>
              <a:rPr lang="zh-TW" altLang="en-US" b="1" dirty="0">
                <a:ea typeface="微軟正黑體" panose="020B0604030504040204" pitchFamily="34" charset="-120"/>
              </a:rPr>
              <a:t>輸入此網址</a:t>
            </a:r>
            <a:endParaRPr lang="en-US" altLang="zh-TW" b="1" dirty="0" smtClean="0">
              <a:ea typeface="微軟正黑體" panose="020B0604030504040204" pitchFamily="34" charset="-120"/>
            </a:endParaRPr>
          </a:p>
        </p:txBody>
      </p:sp>
      <p:cxnSp>
        <p:nvCxnSpPr>
          <p:cNvPr id="8" name="直線單箭頭接點 7"/>
          <p:cNvCxnSpPr/>
          <p:nvPr/>
        </p:nvCxnSpPr>
        <p:spPr>
          <a:xfrm flipH="1" flipV="1">
            <a:off x="2143761" y="640080"/>
            <a:ext cx="589279" cy="568960"/>
          </a:xfrm>
          <a:prstGeom prst="straightConnector1">
            <a:avLst/>
          </a:prstGeom>
          <a:ln w="3492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132080" y="4725144"/>
            <a:ext cx="1461087" cy="425976"/>
          </a:xfrm>
          <a:prstGeom prst="rect">
            <a:avLst/>
          </a:prstGeom>
          <a:noFill/>
          <a:ln w="698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2" name="直線單箭頭接點 11"/>
          <p:cNvCxnSpPr/>
          <p:nvPr/>
        </p:nvCxnSpPr>
        <p:spPr>
          <a:xfrm flipH="1" flipV="1">
            <a:off x="1635760" y="4968240"/>
            <a:ext cx="431925" cy="467360"/>
          </a:xfrm>
          <a:prstGeom prst="straightConnector1">
            <a:avLst/>
          </a:prstGeom>
          <a:ln w="3492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字方塊 12"/>
          <p:cNvSpPr txBox="1"/>
          <p:nvPr/>
        </p:nvSpPr>
        <p:spPr>
          <a:xfrm>
            <a:off x="1763688" y="5384249"/>
            <a:ext cx="1679430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lIns="36000" tIns="0" rIns="0" bIns="0" rtlCol="0">
            <a:spAutoFit/>
          </a:bodyPr>
          <a:lstStyle/>
          <a:p>
            <a:r>
              <a:rPr lang="zh-TW" altLang="en-US" b="1" dirty="0" smtClean="0">
                <a:ea typeface="微軟正黑體" panose="020B0604030504040204" pitchFamily="34" charset="-120"/>
              </a:rPr>
              <a:t>點擊</a:t>
            </a:r>
            <a:r>
              <a:rPr lang="en-US" altLang="zh-TW" b="1" dirty="0" smtClean="0">
                <a:ea typeface="微軟正黑體" panose="020B0604030504040204" pitchFamily="34" charset="-120"/>
              </a:rPr>
              <a:t>Smartphone</a:t>
            </a:r>
          </a:p>
        </p:txBody>
      </p:sp>
      <p:sp>
        <p:nvSpPr>
          <p:cNvPr id="14" name="矩形 13"/>
          <p:cNvSpPr/>
          <p:nvPr/>
        </p:nvSpPr>
        <p:spPr>
          <a:xfrm>
            <a:off x="5148064" y="833492"/>
            <a:ext cx="2520280" cy="507276"/>
          </a:xfrm>
          <a:prstGeom prst="rect">
            <a:avLst/>
          </a:prstGeom>
          <a:noFill/>
          <a:ln w="698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6" name="直線單箭頭接點 15"/>
          <p:cNvCxnSpPr/>
          <p:nvPr/>
        </p:nvCxnSpPr>
        <p:spPr>
          <a:xfrm flipH="1" flipV="1">
            <a:off x="7548880" y="1391920"/>
            <a:ext cx="487680" cy="812800"/>
          </a:xfrm>
          <a:prstGeom prst="straightConnector1">
            <a:avLst/>
          </a:prstGeom>
          <a:ln w="3492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字方塊 18"/>
          <p:cNvSpPr txBox="1"/>
          <p:nvPr/>
        </p:nvSpPr>
        <p:spPr>
          <a:xfrm>
            <a:off x="7773974" y="2204864"/>
            <a:ext cx="1190514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lIns="36000" tIns="0" rIns="0" bIns="0" rtlCol="0">
            <a:spAutoFit/>
          </a:bodyPr>
          <a:lstStyle/>
          <a:p>
            <a:pPr algn="r"/>
            <a:r>
              <a:rPr lang="zh-TW" altLang="en-US" b="1" dirty="0" smtClean="0">
                <a:ea typeface="微軟正黑體" panose="020B0604030504040204" pitchFamily="34" charset="-120"/>
              </a:rPr>
              <a:t>記住這名稱</a:t>
            </a:r>
            <a:endParaRPr lang="en-US" altLang="zh-TW" b="1" dirty="0" smtClean="0">
              <a:ea typeface="微軟正黑體" panose="020B0604030504040204" pitchFamily="34" charset="-120"/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2339752" y="3851756"/>
            <a:ext cx="4151778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C00000"/>
            </a:solidFill>
          </a:ln>
        </p:spPr>
        <p:txBody>
          <a:bodyPr wrap="none" lIns="0" tIns="0" rIns="0" bIns="0" rtlCol="0">
            <a:spAutoFit/>
          </a:bodyPr>
          <a:lstStyle/>
          <a:p>
            <a:r>
              <a:rPr lang="en-US" altLang="zh-TW" sz="2400" b="1" dirty="0" smtClean="0">
                <a:ea typeface="微軟正黑體" panose="020B0604030504040204" pitchFamily="34" charset="-120"/>
              </a:rPr>
              <a:t>LAB1.3 </a:t>
            </a:r>
            <a:r>
              <a:rPr lang="en-US" altLang="zh-TW" sz="2400" b="1" dirty="0">
                <a:ea typeface="微軟正黑體" panose="020B0604030504040204" pitchFamily="34" charset="-120"/>
              </a:rPr>
              <a:t>– </a:t>
            </a:r>
            <a:r>
              <a:rPr lang="zh-TW" altLang="en-US" sz="2400" b="1" dirty="0" smtClean="0">
                <a:ea typeface="微軟正黑體" panose="020B0604030504040204" pitchFamily="34" charset="-120"/>
              </a:rPr>
              <a:t>以</a:t>
            </a:r>
            <a:r>
              <a:rPr lang="en-US" altLang="zh-TW" sz="2400" b="1" dirty="0" smtClean="0">
                <a:ea typeface="微軟正黑體" panose="020B0604030504040204" pitchFamily="34" charset="-120"/>
              </a:rPr>
              <a:t>Smartphone</a:t>
            </a:r>
            <a:r>
              <a:rPr lang="zh-TW" altLang="en-US" sz="2400" b="1" dirty="0" smtClean="0">
                <a:ea typeface="微軟正黑體" panose="020B0604030504040204" pitchFamily="34" charset="-120"/>
              </a:rPr>
              <a:t>控制</a:t>
            </a:r>
            <a:r>
              <a:rPr lang="en-US" altLang="zh-TW" sz="2400" b="1" dirty="0" smtClean="0">
                <a:ea typeface="微軟正黑體" panose="020B0604030504040204" pitchFamily="34" charset="-120"/>
              </a:rPr>
              <a:t>LED</a:t>
            </a:r>
            <a:endParaRPr lang="zh-TW" altLang="en-US" sz="2400" b="1" dirty="0"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977994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DA4F4-52DE-44A2-9828-6F971FD0A35D}" type="slidenum">
              <a:rPr lang="zh-TW" altLang="en-US" smtClean="0"/>
              <a:t>29</a:t>
            </a:fld>
            <a:endParaRPr lang="zh-TW" altLang="en-US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0872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>
          <a:xfrm>
            <a:off x="1115616" y="2204864"/>
            <a:ext cx="1296144" cy="454594"/>
          </a:xfrm>
          <a:prstGeom prst="rect">
            <a:avLst/>
          </a:prstGeom>
          <a:noFill/>
          <a:ln w="698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4716016" y="2852936"/>
            <a:ext cx="868680" cy="342528"/>
          </a:xfrm>
          <a:prstGeom prst="rect">
            <a:avLst/>
          </a:prstGeom>
          <a:noFill/>
          <a:ln w="698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4519219" y="4221088"/>
            <a:ext cx="631137" cy="342528"/>
          </a:xfrm>
          <a:prstGeom prst="rect">
            <a:avLst/>
          </a:prstGeom>
          <a:noFill/>
          <a:ln w="698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4668315" y="3480470"/>
            <a:ext cx="868680" cy="342528"/>
          </a:xfrm>
          <a:prstGeom prst="rect">
            <a:avLst/>
          </a:prstGeom>
          <a:noFill/>
          <a:ln w="698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4956726" y="-27384"/>
            <a:ext cx="4151778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TW" sz="2400" b="1" dirty="0">
                <a:ea typeface="微軟正黑體" panose="020B0604030504040204" pitchFamily="34" charset="-120"/>
              </a:rPr>
              <a:t>LAB1.3 – </a:t>
            </a:r>
            <a:r>
              <a:rPr lang="zh-TW" altLang="en-US" sz="2400" b="1" dirty="0">
                <a:ea typeface="微軟正黑體" panose="020B0604030504040204" pitchFamily="34" charset="-120"/>
              </a:rPr>
              <a:t>以</a:t>
            </a:r>
            <a:r>
              <a:rPr lang="en-US" altLang="zh-TW" sz="2400" b="1" dirty="0">
                <a:ea typeface="微軟正黑體" panose="020B0604030504040204" pitchFamily="34" charset="-120"/>
              </a:rPr>
              <a:t>Smartphone</a:t>
            </a:r>
            <a:r>
              <a:rPr lang="zh-TW" altLang="en-US" sz="2400" b="1" dirty="0">
                <a:ea typeface="微軟正黑體" panose="020B0604030504040204" pitchFamily="34" charset="-120"/>
              </a:rPr>
              <a:t>控制</a:t>
            </a:r>
            <a:r>
              <a:rPr lang="en-US" altLang="zh-TW" sz="2400" b="1" dirty="0">
                <a:ea typeface="微軟正黑體" panose="020B0604030504040204" pitchFamily="34" charset="-120"/>
              </a:rPr>
              <a:t>LED</a:t>
            </a:r>
            <a:endParaRPr lang="zh-TW" altLang="en-US" sz="2400" b="1" dirty="0"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539758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95536" y="-387424"/>
            <a:ext cx="8229600" cy="1600200"/>
          </a:xfrm>
        </p:spPr>
        <p:txBody>
          <a:bodyPr anchor="ctr" anchorCtr="0"/>
          <a:lstStyle/>
          <a:p>
            <a:r>
              <a:rPr lang="en-US" altLang="zh-TW" sz="4400" dirty="0" smtClean="0">
                <a:latin typeface="Calibri" panose="020F0502020204030204" pitchFamily="34" charset="0"/>
                <a:ea typeface="微軟正黑體" panose="020B0604030504040204" pitchFamily="34" charset="-120"/>
              </a:rPr>
              <a:t>IoTtalk</a:t>
            </a:r>
            <a:r>
              <a:rPr lang="zh-TW" altLang="en-US" sz="4400" dirty="0" smtClean="0">
                <a:latin typeface="Calibri" panose="020F0502020204030204" pitchFamily="34" charset="0"/>
                <a:ea typeface="微軟正黑體" panose="020B0604030504040204" pitchFamily="34" charset="-120"/>
              </a:rPr>
              <a:t>是什麼</a:t>
            </a:r>
            <a:r>
              <a:rPr lang="en-US" altLang="zh-TW" sz="4400" dirty="0" smtClean="0">
                <a:latin typeface="Calibri" panose="020F0502020204030204" pitchFamily="34" charset="0"/>
                <a:ea typeface="微軟正黑體" panose="020B0604030504040204" pitchFamily="34" charset="-120"/>
              </a:rPr>
              <a:t>?</a:t>
            </a:r>
            <a:endParaRPr lang="zh-TW" altLang="en-US" sz="4400" dirty="0">
              <a:latin typeface="Calibri" panose="020F050202020403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0" y="836712"/>
            <a:ext cx="9144000" cy="6264696"/>
          </a:xfrm>
        </p:spPr>
        <p:txBody>
          <a:bodyPr>
            <a:normAutofit/>
          </a:bodyPr>
          <a:lstStyle/>
          <a:p>
            <a:r>
              <a:rPr lang="en-US" altLang="zh-TW" b="1" dirty="0" smtClean="0">
                <a:ea typeface="微軟正黑體" panose="020B0604030504040204" pitchFamily="34" charset="-120"/>
              </a:rPr>
              <a:t>IoTtalk</a:t>
            </a:r>
            <a:r>
              <a:rPr lang="en-US" altLang="zh-TW" sz="2400" b="1" dirty="0" smtClean="0">
                <a:ea typeface="微軟正黑體" panose="020B0604030504040204" pitchFamily="34" charset="-120"/>
              </a:rPr>
              <a:t> </a:t>
            </a:r>
            <a:r>
              <a:rPr lang="zh-TW" altLang="en-US" sz="2400" b="1" dirty="0" smtClean="0">
                <a:ea typeface="微軟正黑體" panose="020B0604030504040204" pitchFamily="34" charset="-120"/>
              </a:rPr>
              <a:t>是一</a:t>
            </a:r>
            <a:r>
              <a:rPr lang="zh-TW" altLang="en-US" sz="2400" b="1" dirty="0" smtClean="0">
                <a:ea typeface="微軟正黑體" panose="020B0604030504040204" pitchFamily="34" charset="-120"/>
              </a:rPr>
              <a:t>物</a:t>
            </a:r>
            <a:r>
              <a:rPr lang="zh-TW" altLang="en-US" sz="2400" b="1" dirty="0">
                <a:ea typeface="微軟正黑體" panose="020B0604030504040204" pitchFamily="34" charset="-120"/>
              </a:rPr>
              <a:t>聯網</a:t>
            </a:r>
            <a:r>
              <a:rPr lang="zh-TW" altLang="en-US" sz="2400" b="1" dirty="0" smtClean="0">
                <a:ea typeface="微軟正黑體" panose="020B0604030504040204" pitchFamily="34" charset="-120"/>
              </a:rPr>
              <a:t>管理</a:t>
            </a:r>
            <a:r>
              <a:rPr lang="zh-TW" altLang="en-US" sz="2400" b="1" dirty="0">
                <a:ea typeface="微軟正黑體" panose="020B0604030504040204" pitchFamily="34" charset="-120"/>
              </a:rPr>
              <a:t>平台</a:t>
            </a:r>
            <a:endParaRPr lang="en-US" altLang="zh-TW" sz="2400" b="1" dirty="0" smtClean="0">
              <a:ea typeface="微軟正黑體" panose="020B0604030504040204" pitchFamily="34" charset="-120"/>
            </a:endParaRPr>
          </a:p>
          <a:p>
            <a:r>
              <a:rPr lang="en-US" altLang="zh-TW" sz="2800" b="1" dirty="0" smtClean="0">
                <a:ea typeface="微軟正黑體" panose="020B0604030504040204" pitchFamily="34" charset="-120"/>
              </a:rPr>
              <a:t>IoT </a:t>
            </a:r>
            <a:r>
              <a:rPr lang="zh-TW" altLang="en-US" sz="2400" b="1" dirty="0" smtClean="0">
                <a:ea typeface="微軟正黑體" panose="020B0604030504040204" pitchFamily="34" charset="-120"/>
              </a:rPr>
              <a:t>設備管理概念</a:t>
            </a:r>
            <a:endParaRPr lang="en-US" altLang="zh-TW" sz="2400" b="1" dirty="0" smtClean="0">
              <a:ea typeface="微軟正黑體" panose="020B0604030504040204" pitchFamily="34" charset="-120"/>
            </a:endParaRPr>
          </a:p>
          <a:p>
            <a:pPr lvl="1"/>
            <a:r>
              <a:rPr lang="en-US" altLang="zh-TW" sz="2400" b="1" dirty="0">
                <a:solidFill>
                  <a:srgbClr val="FF0000"/>
                </a:solidFill>
                <a:ea typeface="微軟正黑體" panose="020B0604030504040204" pitchFamily="34" charset="-120"/>
              </a:rPr>
              <a:t>Device </a:t>
            </a:r>
            <a:r>
              <a:rPr lang="en-US" altLang="zh-TW" sz="2400" b="1" dirty="0" smtClean="0">
                <a:solidFill>
                  <a:srgbClr val="FF0000"/>
                </a:solidFill>
                <a:ea typeface="微軟正黑體" panose="020B0604030504040204" pitchFamily="34" charset="-120"/>
              </a:rPr>
              <a:t>Feature</a:t>
            </a:r>
            <a:r>
              <a:rPr lang="zh-TW" altLang="en-US" sz="2400" b="1" dirty="0" smtClean="0">
                <a:solidFill>
                  <a:srgbClr val="FF0000"/>
                </a:solidFill>
                <a:ea typeface="微軟正黑體" panose="020B0604030504040204" pitchFamily="34" charset="-120"/>
              </a:rPr>
              <a:t> </a:t>
            </a:r>
            <a:r>
              <a:rPr lang="en-US" altLang="zh-TW" sz="2400" b="1" dirty="0" smtClean="0">
                <a:solidFill>
                  <a:srgbClr val="FF0000"/>
                </a:solidFill>
                <a:ea typeface="微軟正黑體" panose="020B0604030504040204" pitchFamily="34" charset="-120"/>
              </a:rPr>
              <a:t>(DF)</a:t>
            </a:r>
            <a:endParaRPr lang="en-US" altLang="zh-TW" sz="2400" b="1" dirty="0" smtClean="0">
              <a:solidFill>
                <a:srgbClr val="FF0000"/>
              </a:solidFill>
              <a:ea typeface="微軟正黑體" panose="020B0604030504040204" pitchFamily="34" charset="-120"/>
            </a:endParaRPr>
          </a:p>
          <a:p>
            <a:pPr lvl="2"/>
            <a:r>
              <a:rPr lang="zh-TW" altLang="en-US" sz="2400" dirty="0" smtClean="0">
                <a:ea typeface="微軟正黑體" panose="020B0604030504040204" pitchFamily="34" charset="-120"/>
              </a:rPr>
              <a:t>一個物聯網設備所提供之功能</a:t>
            </a:r>
            <a:r>
              <a:rPr lang="en-US" altLang="zh-TW" sz="2400" dirty="0" smtClean="0">
                <a:ea typeface="微軟正黑體" panose="020B0604030504040204" pitchFamily="34" charset="-120"/>
              </a:rPr>
              <a:t>/</a:t>
            </a:r>
            <a:r>
              <a:rPr lang="zh-TW" altLang="en-US" dirty="0">
                <a:ea typeface="微軟正黑體" panose="020B0604030504040204" pitchFamily="34" charset="-120"/>
              </a:rPr>
              <a:t>能力</a:t>
            </a:r>
            <a:endParaRPr lang="en-US" altLang="zh-TW" sz="2400" dirty="0" smtClean="0">
              <a:ea typeface="微軟正黑體" panose="020B0604030504040204" pitchFamily="34" charset="-120"/>
            </a:endParaRPr>
          </a:p>
          <a:p>
            <a:pPr lvl="2"/>
            <a:r>
              <a:rPr lang="zh-TW" altLang="en-US" dirty="0" smtClean="0">
                <a:ea typeface="微軟正黑體" panose="020B0604030504040204" pitchFamily="34" charset="-120"/>
              </a:rPr>
              <a:t>輸入功能 </a:t>
            </a:r>
            <a:r>
              <a:rPr lang="en-US" altLang="zh-TW" dirty="0" smtClean="0">
                <a:ea typeface="微軟正黑體" panose="020B0604030504040204" pitchFamily="34" charset="-120"/>
              </a:rPr>
              <a:t>(Input </a:t>
            </a:r>
            <a:r>
              <a:rPr lang="en-US" altLang="zh-TW" dirty="0" smtClean="0">
                <a:ea typeface="微軟正黑體" panose="020B0604030504040204" pitchFamily="34" charset="-120"/>
              </a:rPr>
              <a:t>device </a:t>
            </a:r>
            <a:r>
              <a:rPr lang="en-US" altLang="zh-TW" dirty="0" smtClean="0">
                <a:ea typeface="微軟正黑體" panose="020B0604030504040204" pitchFamily="34" charset="-120"/>
              </a:rPr>
              <a:t>feature, </a:t>
            </a:r>
            <a:r>
              <a:rPr lang="en-US" altLang="zh-TW" b="1" dirty="0" smtClean="0">
                <a:ea typeface="微軟正黑體" panose="020B0604030504040204" pitchFamily="34" charset="-120"/>
              </a:rPr>
              <a:t>IDF</a:t>
            </a:r>
            <a:r>
              <a:rPr lang="en-US" altLang="zh-TW" dirty="0" smtClean="0">
                <a:ea typeface="微軟正黑體" panose="020B0604030504040204" pitchFamily="34" charset="-120"/>
              </a:rPr>
              <a:t>)</a:t>
            </a:r>
          </a:p>
          <a:p>
            <a:pPr lvl="2"/>
            <a:r>
              <a:rPr lang="zh-TW" altLang="en-US" dirty="0" smtClean="0">
                <a:ea typeface="微軟正黑體" panose="020B0604030504040204" pitchFamily="34" charset="-120"/>
              </a:rPr>
              <a:t>輸</a:t>
            </a:r>
            <a:r>
              <a:rPr lang="zh-TW" altLang="en-US" dirty="0">
                <a:ea typeface="微軟正黑體" panose="020B0604030504040204" pitchFamily="34" charset="-120"/>
              </a:rPr>
              <a:t>出</a:t>
            </a:r>
            <a:r>
              <a:rPr lang="zh-TW" altLang="en-US" dirty="0" smtClean="0">
                <a:ea typeface="微軟正黑體" panose="020B0604030504040204" pitchFamily="34" charset="-120"/>
              </a:rPr>
              <a:t>功能</a:t>
            </a:r>
            <a:r>
              <a:rPr lang="en-US" altLang="zh-TW" sz="2400" dirty="0" smtClean="0">
                <a:ea typeface="微軟正黑體" panose="020B0604030504040204" pitchFamily="34" charset="-120"/>
              </a:rPr>
              <a:t>(Output </a:t>
            </a:r>
            <a:r>
              <a:rPr lang="en-US" altLang="zh-TW" sz="2400" dirty="0" smtClean="0">
                <a:ea typeface="微軟正黑體" panose="020B0604030504040204" pitchFamily="34" charset="-120"/>
              </a:rPr>
              <a:t>device </a:t>
            </a:r>
            <a:r>
              <a:rPr lang="en-US" altLang="zh-TW" sz="2400" dirty="0" smtClean="0">
                <a:ea typeface="微軟正黑體" panose="020B0604030504040204" pitchFamily="34" charset="-120"/>
              </a:rPr>
              <a:t>feature, </a:t>
            </a:r>
            <a:r>
              <a:rPr lang="en-US" altLang="zh-TW" sz="2400" b="1" dirty="0" smtClean="0">
                <a:ea typeface="微軟正黑體" panose="020B0604030504040204" pitchFamily="34" charset="-120"/>
              </a:rPr>
              <a:t>ODF</a:t>
            </a:r>
            <a:r>
              <a:rPr lang="en-US" altLang="zh-TW" sz="2400" dirty="0" smtClean="0">
                <a:ea typeface="微軟正黑體" panose="020B0604030504040204" pitchFamily="34" charset="-120"/>
              </a:rPr>
              <a:t>)</a:t>
            </a:r>
          </a:p>
          <a:p>
            <a:pPr lvl="1"/>
            <a:r>
              <a:rPr lang="en-US" altLang="zh-TW" sz="2400" b="1" dirty="0" smtClean="0">
                <a:solidFill>
                  <a:srgbClr val="FF0000"/>
                </a:solidFill>
                <a:ea typeface="微軟正黑體" panose="020B0604030504040204" pitchFamily="34" charset="-120"/>
              </a:rPr>
              <a:t>Device </a:t>
            </a:r>
            <a:r>
              <a:rPr lang="en-US" altLang="zh-TW" sz="2400" b="1" dirty="0" smtClean="0">
                <a:solidFill>
                  <a:srgbClr val="FF0000"/>
                </a:solidFill>
                <a:ea typeface="微軟正黑體" panose="020B0604030504040204" pitchFamily="34" charset="-120"/>
              </a:rPr>
              <a:t>Model</a:t>
            </a:r>
            <a:r>
              <a:rPr lang="zh-TW" altLang="en-US" sz="2400" b="1" dirty="0" smtClean="0">
                <a:solidFill>
                  <a:srgbClr val="FF0000"/>
                </a:solidFill>
                <a:ea typeface="微軟正黑體" panose="020B0604030504040204" pitchFamily="34" charset="-120"/>
              </a:rPr>
              <a:t> </a:t>
            </a:r>
            <a:r>
              <a:rPr lang="en-US" altLang="zh-TW" sz="2400" b="1" dirty="0" smtClean="0">
                <a:solidFill>
                  <a:srgbClr val="FF0000"/>
                </a:solidFill>
                <a:ea typeface="微軟正黑體" panose="020B0604030504040204" pitchFamily="34" charset="-120"/>
              </a:rPr>
              <a:t>(DM)</a:t>
            </a:r>
            <a:endParaRPr lang="en-US" altLang="zh-TW" sz="2400" b="1" dirty="0" smtClean="0">
              <a:solidFill>
                <a:srgbClr val="FF0000"/>
              </a:solidFill>
              <a:ea typeface="微軟正黑體" panose="020B0604030504040204" pitchFamily="34" charset="-120"/>
            </a:endParaRPr>
          </a:p>
          <a:p>
            <a:pPr lvl="2"/>
            <a:r>
              <a:rPr lang="en-US" altLang="zh-TW" sz="2400" dirty="0" smtClean="0">
                <a:ea typeface="微軟正黑體" panose="020B0604030504040204" pitchFamily="34" charset="-120"/>
              </a:rPr>
              <a:t>DM</a:t>
            </a:r>
            <a:r>
              <a:rPr lang="zh-TW" altLang="en-US" sz="2400" dirty="0" smtClean="0">
                <a:ea typeface="微軟正黑體" panose="020B0604030504040204" pitchFamily="34" charset="-120"/>
              </a:rPr>
              <a:t>為數個</a:t>
            </a:r>
            <a:r>
              <a:rPr lang="en-US" altLang="zh-TW" sz="2400" dirty="0" smtClean="0">
                <a:ea typeface="微軟正黑體" panose="020B0604030504040204" pitchFamily="34" charset="-120"/>
              </a:rPr>
              <a:t>DF</a:t>
            </a:r>
            <a:r>
              <a:rPr lang="zh-TW" altLang="en-US" sz="2400" dirty="0" smtClean="0">
                <a:ea typeface="微軟正黑體" panose="020B0604030504040204" pitchFamily="34" charset="-120"/>
              </a:rPr>
              <a:t>之集合</a:t>
            </a:r>
            <a:endParaRPr lang="en-US" altLang="zh-TW" sz="2400" dirty="0">
              <a:ea typeface="微軟正黑體" panose="020B0604030504040204" pitchFamily="34" charset="-120"/>
            </a:endParaRPr>
          </a:p>
          <a:p>
            <a:pPr lvl="2"/>
            <a:r>
              <a:rPr lang="zh-TW" altLang="en-US" sz="2400" dirty="0" smtClean="0">
                <a:ea typeface="微軟正黑體" panose="020B0604030504040204" pitchFamily="34" charset="-120"/>
              </a:rPr>
              <a:t>一個</a:t>
            </a:r>
            <a:r>
              <a:rPr lang="en-US" altLang="zh-TW" sz="2400" dirty="0" smtClean="0">
                <a:ea typeface="微軟正黑體" panose="020B0604030504040204" pitchFamily="34" charset="-120"/>
              </a:rPr>
              <a:t> DM</a:t>
            </a:r>
            <a:r>
              <a:rPr lang="zh-TW" altLang="en-US" sz="2400" dirty="0" smtClean="0">
                <a:ea typeface="微軟正黑體" panose="020B0604030504040204" pitchFamily="34" charset="-120"/>
              </a:rPr>
              <a:t>為對應著某一個</a:t>
            </a:r>
            <a:r>
              <a:rPr lang="en-US" altLang="zh-TW" sz="2400" dirty="0" smtClean="0">
                <a:ea typeface="微軟正黑體" panose="020B0604030504040204" pitchFamily="34" charset="-120"/>
              </a:rPr>
              <a:t/>
            </a:r>
            <a:br>
              <a:rPr lang="en-US" altLang="zh-TW" sz="2400" dirty="0" smtClean="0">
                <a:ea typeface="微軟正黑體" panose="020B0604030504040204" pitchFamily="34" charset="-120"/>
              </a:rPr>
            </a:br>
            <a:r>
              <a:rPr lang="zh-TW" altLang="en-US" sz="2400" dirty="0" smtClean="0">
                <a:ea typeface="微軟正黑體" panose="020B0604030504040204" pitchFamily="34" charset="-120"/>
              </a:rPr>
              <a:t>物聯網設備</a:t>
            </a:r>
            <a:endParaRPr lang="en-US" altLang="zh-TW" sz="2400" dirty="0" smtClean="0">
              <a:ea typeface="微軟正黑體" panose="020B0604030504040204" pitchFamily="34" charset="-120"/>
            </a:endParaRPr>
          </a:p>
          <a:p>
            <a:pPr marL="914400" lvl="2" indent="0">
              <a:buNone/>
            </a:pPr>
            <a:endParaRPr lang="en-US" altLang="zh-TW" sz="2400" dirty="0" smtClean="0">
              <a:ea typeface="微軟正黑體" panose="020B0604030504040204" pitchFamily="34" charset="-120"/>
            </a:endParaRPr>
          </a:p>
          <a:p>
            <a:pPr marL="914400" lvl="2" indent="0">
              <a:buNone/>
            </a:pPr>
            <a:endParaRPr lang="en-US" altLang="zh-TW" sz="2400" dirty="0" smtClean="0">
              <a:ea typeface="微軟正黑體" panose="020B0604030504040204" pitchFamily="34" charset="-120"/>
            </a:endParaRPr>
          </a:p>
          <a:p>
            <a:endParaRPr lang="en-US" altLang="zh-TW" b="1" dirty="0">
              <a:ea typeface="微軟正黑體" panose="020B0604030504040204" pitchFamily="34" charset="-120"/>
            </a:endParaRPr>
          </a:p>
          <a:p>
            <a:endParaRPr lang="en-US" altLang="zh-TW" sz="2400" b="1" dirty="0">
              <a:ea typeface="微軟正黑體" panose="020B0604030504040204" pitchFamily="34" charset="-120"/>
            </a:endParaRPr>
          </a:p>
          <a:p>
            <a:endParaRPr lang="zh-TW" altLang="en-US" sz="2400" dirty="0">
              <a:ea typeface="微軟正黑體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7448B-88F4-4606-9DFB-09566DE60022}" type="slidenum">
              <a:rPr lang="zh-TW" altLang="en-US" smtClean="0"/>
              <a:t>3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5364088" y="4581128"/>
            <a:ext cx="1224136" cy="3600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rgbClr val="FF0000"/>
                </a:solidFill>
              </a:rPr>
              <a:t>Feature 1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5364088" y="5061181"/>
            <a:ext cx="1224136" cy="3600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rgbClr val="FF0000"/>
                </a:solidFill>
              </a:rPr>
              <a:t>Feature 2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5364088" y="5541234"/>
            <a:ext cx="1224136" cy="3600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rgbClr val="FF0000"/>
                </a:solidFill>
              </a:rPr>
              <a:t>Feature 3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5364088" y="6021288"/>
            <a:ext cx="1224136" cy="3600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  <a:latin typeface="Times New Roman"/>
                <a:cs typeface="Times New Roman"/>
              </a:rPr>
              <a:t>⁞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5148064" y="4221088"/>
            <a:ext cx="1656184" cy="223224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/>
          <p:cNvSpPr txBox="1"/>
          <p:nvPr/>
        </p:nvSpPr>
        <p:spPr>
          <a:xfrm>
            <a:off x="5552002" y="4221088"/>
            <a:ext cx="848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Model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5171344" y="3635627"/>
            <a:ext cx="16225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 smtClean="0"/>
              <a:t>An IoT device</a:t>
            </a:r>
          </a:p>
          <a:p>
            <a:pPr algn="ctr"/>
            <a:r>
              <a:rPr lang="en-US" altLang="zh-TW" dirty="0" smtClean="0">
                <a:solidFill>
                  <a:srgbClr val="FF0000"/>
                </a:solidFill>
              </a:rPr>
              <a:t>Name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7513984" y="4581128"/>
            <a:ext cx="1224136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D0~</a:t>
            </a:r>
            <a:endParaRPr lang="zh-TW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7513984" y="5061181"/>
            <a:ext cx="1224136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D1~</a:t>
            </a:r>
            <a:endParaRPr lang="zh-TW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7513984" y="5541234"/>
            <a:ext cx="1224136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D2~</a:t>
            </a:r>
            <a:endParaRPr lang="zh-TW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7513984" y="6021288"/>
            <a:ext cx="1224136" cy="3600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  <a:latin typeface="Times New Roman"/>
                <a:cs typeface="Times New Roman"/>
              </a:rPr>
              <a:t>⁞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7297960" y="4221088"/>
            <a:ext cx="1656184" cy="223224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文字方塊 16"/>
          <p:cNvSpPr txBox="1"/>
          <p:nvPr/>
        </p:nvSpPr>
        <p:spPr>
          <a:xfrm>
            <a:off x="7524328" y="4221088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 smtClean="0"/>
              <a:t>NodeMCU</a:t>
            </a:r>
            <a:endParaRPr lang="zh-TW" altLang="en-US" dirty="0"/>
          </a:p>
        </p:txBody>
      </p:sp>
      <p:sp>
        <p:nvSpPr>
          <p:cNvPr id="18" name="文字方塊 17"/>
          <p:cNvSpPr txBox="1"/>
          <p:nvPr/>
        </p:nvSpPr>
        <p:spPr>
          <a:xfrm>
            <a:off x="7416062" y="3646765"/>
            <a:ext cx="14201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b="1" dirty="0" smtClean="0"/>
              <a:t>For example: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>MCU-43F02B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06108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DA4F4-52DE-44A2-9828-6F971FD0A35D}" type="slidenum">
              <a:rPr lang="zh-TW" altLang="en-US" smtClean="0"/>
              <a:t>30</a:t>
            </a:fld>
            <a:endParaRPr lang="zh-TW" altLang="en-US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41300"/>
            <a:ext cx="7772400" cy="637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048" y="2852936"/>
            <a:ext cx="3857625" cy="6858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5584117" y="2132856"/>
            <a:ext cx="1584176" cy="342528"/>
          </a:xfrm>
          <a:prstGeom prst="rect">
            <a:avLst/>
          </a:prstGeom>
          <a:noFill/>
          <a:ln w="698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5705644" y="3789040"/>
            <a:ext cx="2322739" cy="432048"/>
          </a:xfrm>
          <a:prstGeom prst="rect">
            <a:avLst/>
          </a:prstGeom>
          <a:noFill/>
          <a:ln w="698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6804248" y="2636912"/>
            <a:ext cx="1652179" cy="5539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lIns="36000" tIns="0" rIns="0" bIns="0" rtlCol="0">
            <a:spAutoFit/>
          </a:bodyPr>
          <a:lstStyle/>
          <a:p>
            <a:r>
              <a:rPr lang="zh-TW" altLang="en-US" b="1" dirty="0" smtClean="0">
                <a:ea typeface="微軟正黑體" panose="020B0604030504040204" pitchFamily="34" charset="-120"/>
              </a:rPr>
              <a:t>要選擇一模一樣</a:t>
            </a:r>
            <a:endParaRPr lang="en-US" altLang="zh-TW" b="1" dirty="0" smtClean="0">
              <a:ea typeface="微軟正黑體" panose="020B0604030504040204" pitchFamily="34" charset="-120"/>
            </a:endParaRPr>
          </a:p>
          <a:p>
            <a:r>
              <a:rPr lang="zh-TW" altLang="en-US" b="1" dirty="0" smtClean="0">
                <a:ea typeface="微軟正黑體" panose="020B0604030504040204" pitchFamily="34" charset="-120"/>
              </a:rPr>
              <a:t>名字的設備</a:t>
            </a:r>
            <a:endParaRPr lang="en-US" altLang="zh-TW" b="1" dirty="0" smtClean="0">
              <a:ea typeface="微軟正黑體" panose="020B0604030504040204" pitchFamily="34" charset="-120"/>
            </a:endParaRPr>
          </a:p>
        </p:txBody>
      </p:sp>
      <p:cxnSp>
        <p:nvCxnSpPr>
          <p:cNvPr id="7" name="直線單箭頭接點 6"/>
          <p:cNvCxnSpPr/>
          <p:nvPr/>
        </p:nvCxnSpPr>
        <p:spPr>
          <a:xfrm flipH="1" flipV="1">
            <a:off x="6543040" y="2499360"/>
            <a:ext cx="535241" cy="1289680"/>
          </a:xfrm>
          <a:prstGeom prst="straightConnector1">
            <a:avLst/>
          </a:prstGeom>
          <a:ln w="34925">
            <a:solidFill>
              <a:srgbClr val="FF000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字方塊 12"/>
          <p:cNvSpPr txBox="1"/>
          <p:nvPr/>
        </p:nvSpPr>
        <p:spPr>
          <a:xfrm>
            <a:off x="4956726" y="-27384"/>
            <a:ext cx="4151778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TW" sz="2400" b="1" dirty="0">
                <a:ea typeface="微軟正黑體" panose="020B0604030504040204" pitchFamily="34" charset="-120"/>
              </a:rPr>
              <a:t>LAB1.3 – </a:t>
            </a:r>
            <a:r>
              <a:rPr lang="zh-TW" altLang="en-US" sz="2400" b="1" dirty="0">
                <a:ea typeface="微軟正黑體" panose="020B0604030504040204" pitchFamily="34" charset="-120"/>
              </a:rPr>
              <a:t>以</a:t>
            </a:r>
            <a:r>
              <a:rPr lang="en-US" altLang="zh-TW" sz="2400" b="1" dirty="0">
                <a:ea typeface="微軟正黑體" panose="020B0604030504040204" pitchFamily="34" charset="-120"/>
              </a:rPr>
              <a:t>Smartphone</a:t>
            </a:r>
            <a:r>
              <a:rPr lang="zh-TW" altLang="en-US" sz="2400" b="1" dirty="0">
                <a:ea typeface="微軟正黑體" panose="020B0604030504040204" pitchFamily="34" charset="-120"/>
              </a:rPr>
              <a:t>控制</a:t>
            </a:r>
            <a:r>
              <a:rPr lang="en-US" altLang="zh-TW" sz="2400" b="1" dirty="0">
                <a:ea typeface="微軟正黑體" panose="020B0604030504040204" pitchFamily="34" charset="-120"/>
              </a:rPr>
              <a:t>LED</a:t>
            </a:r>
            <a:endParaRPr lang="zh-TW" altLang="en-US" sz="2400" b="1" dirty="0"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884131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DA4F4-52DE-44A2-9828-6F971FD0A35D}" type="slidenum">
              <a:rPr lang="zh-TW" altLang="en-US" smtClean="0"/>
              <a:t>31</a:t>
            </a:fld>
            <a:endParaRPr lang="zh-TW" altLang="en-US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620688"/>
            <a:ext cx="8295866" cy="5976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橢圓 3"/>
          <p:cNvSpPr/>
          <p:nvPr/>
        </p:nvSpPr>
        <p:spPr>
          <a:xfrm>
            <a:off x="914400" y="5517232"/>
            <a:ext cx="1137320" cy="432048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橢圓 4"/>
          <p:cNvSpPr/>
          <p:nvPr/>
        </p:nvSpPr>
        <p:spPr>
          <a:xfrm>
            <a:off x="7668344" y="3650540"/>
            <a:ext cx="510942" cy="432048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5593738" y="5262299"/>
            <a:ext cx="3526089" cy="138499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lIns="36000" tIns="0" rIns="0" bIns="0" rtlCol="0">
            <a:spAutoFit/>
          </a:bodyPr>
          <a:lstStyle/>
          <a:p>
            <a:r>
              <a:rPr lang="zh-TW" altLang="en-US" b="1" dirty="0" smtClean="0">
                <a:ea typeface="微軟正黑體" panose="020B0604030504040204" pitchFamily="34" charset="-120"/>
              </a:rPr>
              <a:t>點擊</a:t>
            </a:r>
            <a:r>
              <a:rPr lang="en-US" altLang="zh-TW" b="1" dirty="0" err="1" smtClean="0">
                <a:ea typeface="微軟正黑體" panose="020B0604030504040204" pitchFamily="34" charset="-120"/>
              </a:rPr>
              <a:t>Acceleraction</a:t>
            </a:r>
            <a:r>
              <a:rPr lang="zh-TW" altLang="en-US" b="1" dirty="0" smtClean="0">
                <a:ea typeface="微軟正黑體" panose="020B0604030504040204" pitchFamily="34" charset="-120"/>
              </a:rPr>
              <a:t>與</a:t>
            </a:r>
            <a:r>
              <a:rPr lang="en-US" altLang="zh-TW" b="1" dirty="0" smtClean="0">
                <a:ea typeface="微軟正黑體" panose="020B0604030504040204" pitchFamily="34" charset="-120"/>
              </a:rPr>
              <a:t>D2~</a:t>
            </a:r>
          </a:p>
          <a:p>
            <a:r>
              <a:rPr lang="zh-TW" altLang="en-US" b="1" dirty="0" smtClean="0">
                <a:ea typeface="微軟正黑體" panose="020B0604030504040204" pitchFamily="34" charset="-120"/>
              </a:rPr>
              <a:t>建立之連線後</a:t>
            </a:r>
            <a:r>
              <a:rPr lang="en-US" altLang="zh-TW" b="1" dirty="0" smtClean="0">
                <a:ea typeface="微軟正黑體" panose="020B0604030504040204" pitchFamily="34" charset="-120"/>
              </a:rPr>
              <a:t>, </a:t>
            </a:r>
            <a:r>
              <a:rPr lang="zh-TW" altLang="en-US" b="1" dirty="0" smtClean="0">
                <a:ea typeface="微軟正黑體" panose="020B0604030504040204" pitchFamily="34" charset="-120"/>
              </a:rPr>
              <a:t>揮動手機看看</a:t>
            </a:r>
            <a:endParaRPr lang="en-US" altLang="zh-TW" b="1" dirty="0" smtClean="0">
              <a:ea typeface="微軟正黑體" panose="020B0604030504040204" pitchFamily="34" charset="-120"/>
            </a:endParaRPr>
          </a:p>
          <a:p>
            <a:endParaRPr lang="en-US" altLang="zh-TW" b="1" dirty="0">
              <a:ea typeface="微軟正黑體" panose="020B0604030504040204" pitchFamily="34" charset="-120"/>
            </a:endParaRPr>
          </a:p>
          <a:p>
            <a:r>
              <a:rPr lang="zh-TW" altLang="en-US" b="1" dirty="0" smtClean="0">
                <a:solidFill>
                  <a:srgbClr val="0000FF"/>
                </a:solidFill>
                <a:ea typeface="微軟正黑體" panose="020B0604030504040204" pitchFamily="34" charset="-120"/>
              </a:rPr>
              <a:t>注意：手機要停在</a:t>
            </a:r>
            <a:r>
              <a:rPr lang="en-US" altLang="zh-TW" b="1" dirty="0" smtClean="0">
                <a:solidFill>
                  <a:srgbClr val="0000FF"/>
                </a:solidFill>
                <a:ea typeface="微軟正黑體" panose="020B0604030504040204" pitchFamily="34" charset="-120"/>
              </a:rPr>
              <a:t>Smartphone</a:t>
            </a:r>
            <a:r>
              <a:rPr lang="zh-TW" altLang="en-US" b="1" dirty="0" smtClean="0">
                <a:solidFill>
                  <a:srgbClr val="0000FF"/>
                </a:solidFill>
                <a:ea typeface="微軟正黑體" panose="020B0604030504040204" pitchFamily="34" charset="-120"/>
              </a:rPr>
              <a:t>頁面</a:t>
            </a:r>
            <a:endParaRPr lang="en-US" altLang="zh-TW" b="1" dirty="0" smtClean="0">
              <a:solidFill>
                <a:srgbClr val="0000FF"/>
              </a:solidFill>
              <a:ea typeface="微軟正黑體" panose="020B0604030504040204" pitchFamily="34" charset="-120"/>
            </a:endParaRPr>
          </a:p>
          <a:p>
            <a:r>
              <a:rPr lang="zh-TW" altLang="en-US" b="1" dirty="0">
                <a:solidFill>
                  <a:srgbClr val="0000FF"/>
                </a:solidFill>
                <a:ea typeface="微軟正黑體" panose="020B0604030504040204" pitchFamily="34" charset="-120"/>
              </a:rPr>
              <a:t>且螢幕不可以暗掉</a:t>
            </a:r>
            <a:endParaRPr lang="en-US" altLang="zh-TW" b="1" dirty="0" smtClean="0">
              <a:solidFill>
                <a:srgbClr val="0000FF"/>
              </a:solidFill>
              <a:ea typeface="微軟正黑體" panose="020B0604030504040204" pitchFamily="34" charset="-120"/>
            </a:endParaRPr>
          </a:p>
        </p:txBody>
      </p:sp>
      <p:cxnSp>
        <p:nvCxnSpPr>
          <p:cNvPr id="7" name="直線單箭頭接點 6"/>
          <p:cNvCxnSpPr/>
          <p:nvPr/>
        </p:nvCxnSpPr>
        <p:spPr>
          <a:xfrm flipH="1" flipV="1">
            <a:off x="2051721" y="5733256"/>
            <a:ext cx="3607399" cy="47784"/>
          </a:xfrm>
          <a:prstGeom prst="straightConnector1">
            <a:avLst/>
          </a:prstGeom>
          <a:ln w="3492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單箭頭接點 7"/>
          <p:cNvCxnSpPr/>
          <p:nvPr/>
        </p:nvCxnSpPr>
        <p:spPr>
          <a:xfrm flipV="1">
            <a:off x="6614160" y="4094480"/>
            <a:ext cx="1259840" cy="1198880"/>
          </a:xfrm>
          <a:prstGeom prst="straightConnector1">
            <a:avLst/>
          </a:prstGeom>
          <a:ln w="3492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字方塊 18"/>
          <p:cNvSpPr txBox="1"/>
          <p:nvPr/>
        </p:nvSpPr>
        <p:spPr>
          <a:xfrm>
            <a:off x="4956726" y="-27384"/>
            <a:ext cx="4151778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TW" sz="2400" b="1" dirty="0">
                <a:ea typeface="微軟正黑體" panose="020B0604030504040204" pitchFamily="34" charset="-120"/>
              </a:rPr>
              <a:t>LAB1.3 – </a:t>
            </a:r>
            <a:r>
              <a:rPr lang="zh-TW" altLang="en-US" sz="2400" b="1" dirty="0">
                <a:ea typeface="微軟正黑體" panose="020B0604030504040204" pitchFamily="34" charset="-120"/>
              </a:rPr>
              <a:t>以</a:t>
            </a:r>
            <a:r>
              <a:rPr lang="en-US" altLang="zh-TW" sz="2400" b="1" dirty="0">
                <a:ea typeface="微軟正黑體" panose="020B0604030504040204" pitchFamily="34" charset="-120"/>
              </a:rPr>
              <a:t>Smartphone</a:t>
            </a:r>
            <a:r>
              <a:rPr lang="zh-TW" altLang="en-US" sz="2400" b="1" dirty="0">
                <a:ea typeface="微軟正黑體" panose="020B0604030504040204" pitchFamily="34" charset="-120"/>
              </a:rPr>
              <a:t>控制</a:t>
            </a:r>
            <a:r>
              <a:rPr lang="en-US" altLang="zh-TW" sz="2400" b="1" dirty="0">
                <a:ea typeface="微軟正黑體" panose="020B0604030504040204" pitchFamily="34" charset="-120"/>
              </a:rPr>
              <a:t>LED</a:t>
            </a:r>
            <a:endParaRPr lang="zh-TW" altLang="en-US" sz="2400" b="1" dirty="0"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58711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DA4F4-52DE-44A2-9828-6F971FD0A35D}" type="slidenum">
              <a:rPr lang="zh-TW" altLang="en-US" smtClean="0"/>
              <a:t>32</a:t>
            </a:fld>
            <a:endParaRPr lang="zh-TW" altLang="en-US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52737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橢圓 3"/>
          <p:cNvSpPr/>
          <p:nvPr/>
        </p:nvSpPr>
        <p:spPr>
          <a:xfrm>
            <a:off x="2014354" y="3799200"/>
            <a:ext cx="510942" cy="432048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5" name="直線單箭頭接點 4"/>
          <p:cNvCxnSpPr/>
          <p:nvPr/>
        </p:nvCxnSpPr>
        <p:spPr>
          <a:xfrm flipV="1">
            <a:off x="1920240" y="4236720"/>
            <a:ext cx="325121" cy="568960"/>
          </a:xfrm>
          <a:prstGeom prst="straightConnector1">
            <a:avLst/>
          </a:prstGeom>
          <a:ln w="3492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方塊 7"/>
          <p:cNvSpPr txBox="1"/>
          <p:nvPr/>
        </p:nvSpPr>
        <p:spPr>
          <a:xfrm>
            <a:off x="1084355" y="4805680"/>
            <a:ext cx="2149109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lIns="36000" tIns="0" rIns="0" bIns="0" rtlCol="0">
            <a:spAutoFit/>
          </a:bodyPr>
          <a:lstStyle/>
          <a:p>
            <a:r>
              <a:rPr lang="zh-TW" altLang="en-US" b="1" dirty="0">
                <a:ea typeface="微軟正黑體" panose="020B0604030504040204" pitchFamily="34" charset="-120"/>
              </a:rPr>
              <a:t>左鍵</a:t>
            </a:r>
            <a:r>
              <a:rPr lang="zh-TW" altLang="en-US" b="1" dirty="0" smtClean="0">
                <a:ea typeface="微軟正黑體" panose="020B0604030504040204" pitchFamily="34" charset="-120"/>
              </a:rPr>
              <a:t>點擊</a:t>
            </a:r>
            <a:r>
              <a:rPr lang="en-US" altLang="zh-TW" b="1" dirty="0" smtClean="0">
                <a:ea typeface="微軟正黑體" panose="020B0604030504040204" pitchFamily="34" charset="-120"/>
              </a:rPr>
              <a:t>Join5</a:t>
            </a:r>
            <a:r>
              <a:rPr lang="zh-TW" altLang="en-US" b="1" dirty="0" smtClean="0">
                <a:ea typeface="微軟正黑體" panose="020B0604030504040204" pitchFamily="34" charset="-120"/>
              </a:rPr>
              <a:t>小圓點</a:t>
            </a:r>
            <a:endParaRPr lang="en-US" altLang="zh-TW" b="1" dirty="0" smtClean="0">
              <a:solidFill>
                <a:srgbClr val="0000FF"/>
              </a:solidFill>
              <a:ea typeface="微軟正黑體" panose="020B0604030504040204" pitchFamily="34" charset="-120"/>
            </a:endParaRPr>
          </a:p>
        </p:txBody>
      </p:sp>
      <p:sp>
        <p:nvSpPr>
          <p:cNvPr id="10" name="橢圓 9"/>
          <p:cNvSpPr/>
          <p:nvPr/>
        </p:nvSpPr>
        <p:spPr>
          <a:xfrm>
            <a:off x="5868144" y="3717032"/>
            <a:ext cx="1008112" cy="432048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橢圓 10"/>
          <p:cNvSpPr/>
          <p:nvPr/>
        </p:nvSpPr>
        <p:spPr>
          <a:xfrm>
            <a:off x="7452320" y="3367152"/>
            <a:ext cx="1008112" cy="432048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橢圓 11"/>
          <p:cNvSpPr/>
          <p:nvPr/>
        </p:nvSpPr>
        <p:spPr>
          <a:xfrm>
            <a:off x="8316416" y="1988840"/>
            <a:ext cx="648072" cy="432048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/>
          <p:cNvSpPr txBox="1"/>
          <p:nvPr/>
        </p:nvSpPr>
        <p:spPr>
          <a:xfrm>
            <a:off x="2771800" y="5528265"/>
            <a:ext cx="3591812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lIns="36000" tIns="0" rIns="0" bIns="0" rtlCol="0">
            <a:spAutoFit/>
          </a:bodyPr>
          <a:lstStyle/>
          <a:p>
            <a:r>
              <a:rPr lang="zh-TW" altLang="en-US" b="1" dirty="0" smtClean="0">
                <a:solidFill>
                  <a:srgbClr val="0000FF"/>
                </a:solidFill>
                <a:ea typeface="微軟正黑體" panose="020B0604030504040204" pitchFamily="34" charset="-120"/>
              </a:rPr>
              <a:t>變成用手機正翻</a:t>
            </a:r>
            <a:r>
              <a:rPr lang="en-US" altLang="zh-TW" b="1" dirty="0" smtClean="0">
                <a:solidFill>
                  <a:srgbClr val="0000FF"/>
                </a:solidFill>
                <a:ea typeface="微軟正黑體" panose="020B0604030504040204" pitchFamily="34" charset="-120"/>
              </a:rPr>
              <a:t>/</a:t>
            </a:r>
            <a:r>
              <a:rPr lang="zh-TW" altLang="en-US" b="1" dirty="0" smtClean="0">
                <a:solidFill>
                  <a:srgbClr val="0000FF"/>
                </a:solidFill>
                <a:ea typeface="微軟正黑體" panose="020B0604030504040204" pitchFamily="34" charset="-120"/>
              </a:rPr>
              <a:t>反翻控制</a:t>
            </a:r>
            <a:r>
              <a:rPr lang="en-US" altLang="zh-TW" b="1" dirty="0" smtClean="0">
                <a:solidFill>
                  <a:srgbClr val="0000FF"/>
                </a:solidFill>
                <a:ea typeface="微軟正黑體" panose="020B0604030504040204" pitchFamily="34" charset="-120"/>
              </a:rPr>
              <a:t>LED</a:t>
            </a:r>
            <a:r>
              <a:rPr lang="zh-TW" altLang="en-US" b="1" dirty="0" smtClean="0">
                <a:solidFill>
                  <a:srgbClr val="0000FF"/>
                </a:solidFill>
                <a:ea typeface="微軟正黑體" panose="020B0604030504040204" pitchFamily="34" charset="-120"/>
              </a:rPr>
              <a:t>亮</a:t>
            </a:r>
            <a:r>
              <a:rPr lang="en-US" altLang="zh-TW" b="1" dirty="0" smtClean="0">
                <a:solidFill>
                  <a:srgbClr val="0000FF"/>
                </a:solidFill>
                <a:ea typeface="微軟正黑體" panose="020B0604030504040204" pitchFamily="34" charset="-120"/>
              </a:rPr>
              <a:t>/</a:t>
            </a:r>
            <a:r>
              <a:rPr lang="zh-TW" altLang="en-US" b="1" dirty="0" smtClean="0">
                <a:solidFill>
                  <a:srgbClr val="0000FF"/>
                </a:solidFill>
                <a:ea typeface="微軟正黑體" panose="020B0604030504040204" pitchFamily="34" charset="-120"/>
              </a:rPr>
              <a:t>滅</a:t>
            </a:r>
            <a:endParaRPr lang="en-US" altLang="zh-TW" b="1" dirty="0" smtClean="0">
              <a:solidFill>
                <a:srgbClr val="0000FF"/>
              </a:solidFill>
              <a:ea typeface="微軟正黑體" panose="020B0604030504040204" pitchFamily="34" charset="-12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4956726" y="-27384"/>
            <a:ext cx="4151778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TW" sz="2400" b="1" dirty="0">
                <a:ea typeface="微軟正黑體" panose="020B0604030504040204" pitchFamily="34" charset="-120"/>
              </a:rPr>
              <a:t>LAB1.3 – </a:t>
            </a:r>
            <a:r>
              <a:rPr lang="zh-TW" altLang="en-US" sz="2400" b="1" dirty="0">
                <a:ea typeface="微軟正黑體" panose="020B0604030504040204" pitchFamily="34" charset="-120"/>
              </a:rPr>
              <a:t>以</a:t>
            </a:r>
            <a:r>
              <a:rPr lang="en-US" altLang="zh-TW" sz="2400" b="1" dirty="0">
                <a:ea typeface="微軟正黑體" panose="020B0604030504040204" pitchFamily="34" charset="-120"/>
              </a:rPr>
              <a:t>Smartphone</a:t>
            </a:r>
            <a:r>
              <a:rPr lang="zh-TW" altLang="en-US" sz="2400" b="1" dirty="0">
                <a:ea typeface="微軟正黑體" panose="020B0604030504040204" pitchFamily="34" charset="-120"/>
              </a:rPr>
              <a:t>控制</a:t>
            </a:r>
            <a:r>
              <a:rPr lang="en-US" altLang="zh-TW" sz="2400" b="1" dirty="0">
                <a:ea typeface="微軟正黑體" panose="020B0604030504040204" pitchFamily="34" charset="-120"/>
              </a:rPr>
              <a:t>LED</a:t>
            </a:r>
            <a:endParaRPr lang="zh-TW" altLang="en-US" sz="2400" b="1" dirty="0"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165116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DA4F4-52DE-44A2-9828-6F971FD0A35D}" type="slidenum">
              <a:rPr lang="zh-TW" altLang="en-US" smtClean="0"/>
              <a:t>33</a:t>
            </a:fld>
            <a:endParaRPr lang="zh-TW" altLang="en-US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08" y="1340768"/>
            <a:ext cx="9089010" cy="5112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橢圓 3"/>
          <p:cNvSpPr/>
          <p:nvPr/>
        </p:nvSpPr>
        <p:spPr>
          <a:xfrm>
            <a:off x="2056746" y="4017729"/>
            <a:ext cx="510942" cy="432048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5" name="直線單箭頭接點 4"/>
          <p:cNvCxnSpPr/>
          <p:nvPr/>
        </p:nvCxnSpPr>
        <p:spPr>
          <a:xfrm flipV="1">
            <a:off x="1962632" y="4455249"/>
            <a:ext cx="325121" cy="568960"/>
          </a:xfrm>
          <a:prstGeom prst="straightConnector1">
            <a:avLst/>
          </a:prstGeom>
          <a:ln w="3492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字方塊 5"/>
          <p:cNvSpPr txBox="1"/>
          <p:nvPr/>
        </p:nvSpPr>
        <p:spPr>
          <a:xfrm>
            <a:off x="1126747" y="5024209"/>
            <a:ext cx="2226054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lIns="36000" tIns="0" rIns="0" bIns="0" rtlCol="0">
            <a:spAutoFit/>
          </a:bodyPr>
          <a:lstStyle/>
          <a:p>
            <a:r>
              <a:rPr lang="zh-TW" altLang="en-US" sz="2400" b="1" dirty="0" smtClean="0">
                <a:solidFill>
                  <a:srgbClr val="FF0000"/>
                </a:solidFill>
                <a:ea typeface="微軟正黑體" panose="020B0604030504040204" pitchFamily="34" charset="-120"/>
              </a:rPr>
              <a:t>右</a:t>
            </a:r>
            <a:r>
              <a:rPr lang="zh-TW" altLang="en-US" b="1" dirty="0" smtClean="0">
                <a:ea typeface="微軟正黑體" panose="020B0604030504040204" pitchFamily="34" charset="-120"/>
              </a:rPr>
              <a:t>鍵點擊</a:t>
            </a:r>
            <a:r>
              <a:rPr lang="en-US" altLang="zh-TW" b="1" dirty="0" smtClean="0">
                <a:ea typeface="微軟正黑體" panose="020B0604030504040204" pitchFamily="34" charset="-120"/>
              </a:rPr>
              <a:t>Join5</a:t>
            </a:r>
            <a:r>
              <a:rPr lang="zh-TW" altLang="en-US" b="1" dirty="0" smtClean="0">
                <a:ea typeface="微軟正黑體" panose="020B0604030504040204" pitchFamily="34" charset="-120"/>
              </a:rPr>
              <a:t>小圓點</a:t>
            </a:r>
            <a:endParaRPr lang="en-US" altLang="zh-TW" b="1" dirty="0" smtClean="0">
              <a:solidFill>
                <a:srgbClr val="0000FF"/>
              </a:solidFill>
              <a:ea typeface="微軟正黑體" panose="020B0604030504040204" pitchFamily="34" charset="-12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580313" y="2276872"/>
            <a:ext cx="4312167" cy="2520280"/>
          </a:xfrm>
          <a:prstGeom prst="rect">
            <a:avLst/>
          </a:prstGeom>
          <a:noFill/>
          <a:ln w="698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/>
          <p:cNvSpPr txBox="1"/>
          <p:nvPr/>
        </p:nvSpPr>
        <p:spPr>
          <a:xfrm>
            <a:off x="6691820" y="4653136"/>
            <a:ext cx="2344676" cy="5539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lIns="36000" tIns="0" rIns="0" bIns="0" rtlCol="0">
            <a:spAutoFit/>
          </a:bodyPr>
          <a:lstStyle/>
          <a:p>
            <a:r>
              <a:rPr lang="zh-TW" altLang="en-US" b="1" dirty="0">
                <a:ea typeface="微軟正黑體" panose="020B0604030504040204" pitchFamily="34" charset="-120"/>
              </a:rPr>
              <a:t>可觀察</a:t>
            </a:r>
            <a:r>
              <a:rPr lang="zh-TW" altLang="en-US" b="1" dirty="0" smtClean="0">
                <a:ea typeface="微軟正黑體" panose="020B0604030504040204" pitchFamily="34" charset="-120"/>
              </a:rPr>
              <a:t>到</a:t>
            </a:r>
            <a:r>
              <a:rPr lang="zh-TW" altLang="en-US" b="1" dirty="0">
                <a:ea typeface="微軟正黑體" panose="020B0604030504040204" pitchFamily="34" charset="-120"/>
              </a:rPr>
              <a:t>手機加</a:t>
            </a:r>
            <a:r>
              <a:rPr lang="zh-TW" altLang="en-US" b="1" dirty="0" smtClean="0">
                <a:ea typeface="微軟正黑體" panose="020B0604030504040204" pitchFamily="34" charset="-120"/>
              </a:rPr>
              <a:t>速度計</a:t>
            </a:r>
            <a:endParaRPr lang="en-US" altLang="zh-TW" b="1" dirty="0" smtClean="0">
              <a:ea typeface="微軟正黑體" panose="020B0604030504040204" pitchFamily="34" charset="-120"/>
            </a:endParaRPr>
          </a:p>
          <a:p>
            <a:r>
              <a:rPr lang="zh-TW" altLang="en-US" b="1" dirty="0" smtClean="0">
                <a:ea typeface="微軟正黑體" panose="020B0604030504040204" pitchFamily="34" charset="-120"/>
              </a:rPr>
              <a:t>的即時偵測狀態</a:t>
            </a:r>
            <a:endParaRPr lang="en-US" altLang="zh-TW" b="1" dirty="0" smtClean="0">
              <a:solidFill>
                <a:srgbClr val="0000FF"/>
              </a:solidFill>
              <a:ea typeface="微軟正黑體" panose="020B0604030504040204" pitchFamily="34" charset="-12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4956726" y="-27384"/>
            <a:ext cx="4151778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TW" sz="2400" b="1" dirty="0">
                <a:ea typeface="微軟正黑體" panose="020B0604030504040204" pitchFamily="34" charset="-120"/>
              </a:rPr>
              <a:t>LAB1.3 – </a:t>
            </a:r>
            <a:r>
              <a:rPr lang="zh-TW" altLang="en-US" sz="2400" b="1" dirty="0">
                <a:ea typeface="微軟正黑體" panose="020B0604030504040204" pitchFamily="34" charset="-120"/>
              </a:rPr>
              <a:t>以</a:t>
            </a:r>
            <a:r>
              <a:rPr lang="en-US" altLang="zh-TW" sz="2400" b="1" dirty="0">
                <a:ea typeface="微軟正黑體" panose="020B0604030504040204" pitchFamily="34" charset="-120"/>
              </a:rPr>
              <a:t>Smartphone</a:t>
            </a:r>
            <a:r>
              <a:rPr lang="zh-TW" altLang="en-US" sz="2400" b="1" dirty="0">
                <a:ea typeface="微軟正黑體" panose="020B0604030504040204" pitchFamily="34" charset="-120"/>
              </a:rPr>
              <a:t>控制</a:t>
            </a:r>
            <a:r>
              <a:rPr lang="en-US" altLang="zh-TW" sz="2400" b="1" dirty="0">
                <a:ea typeface="微軟正黑體" panose="020B0604030504040204" pitchFamily="34" charset="-120"/>
              </a:rPr>
              <a:t>LED</a:t>
            </a:r>
            <a:endParaRPr lang="zh-TW" altLang="en-US" sz="2400" b="1" dirty="0"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622858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DA4F4-52DE-44A2-9828-6F971FD0A35D}" type="slidenum">
              <a:rPr lang="zh-TW" altLang="en-US" smtClean="0"/>
              <a:t>34</a:t>
            </a:fld>
            <a:endParaRPr lang="zh-TW" altLang="en-US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993" y="692696"/>
            <a:ext cx="7145531" cy="52565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橢圓 4"/>
          <p:cNvSpPr/>
          <p:nvPr/>
        </p:nvSpPr>
        <p:spPr>
          <a:xfrm>
            <a:off x="894080" y="5476592"/>
            <a:ext cx="1137320" cy="432048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橢圓 5"/>
          <p:cNvSpPr/>
          <p:nvPr/>
        </p:nvSpPr>
        <p:spPr>
          <a:xfrm>
            <a:off x="6531024" y="3429000"/>
            <a:ext cx="1137320" cy="432048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" name="直線單箭頭接點 6"/>
          <p:cNvCxnSpPr/>
          <p:nvPr/>
        </p:nvCxnSpPr>
        <p:spPr>
          <a:xfrm flipH="1">
            <a:off x="1879600" y="5435600"/>
            <a:ext cx="2844800" cy="284480"/>
          </a:xfrm>
          <a:prstGeom prst="straightConnector1">
            <a:avLst/>
          </a:prstGeom>
          <a:ln w="3492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單箭頭接點 10"/>
          <p:cNvCxnSpPr/>
          <p:nvPr/>
        </p:nvCxnSpPr>
        <p:spPr>
          <a:xfrm flipV="1">
            <a:off x="4724400" y="3789680"/>
            <a:ext cx="2296160" cy="1645920"/>
          </a:xfrm>
          <a:prstGeom prst="straightConnector1">
            <a:avLst/>
          </a:prstGeom>
          <a:ln w="3492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方塊 7"/>
          <p:cNvSpPr txBox="1"/>
          <p:nvPr/>
        </p:nvSpPr>
        <p:spPr>
          <a:xfrm>
            <a:off x="4427984" y="5140349"/>
            <a:ext cx="4110929" cy="138499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lIns="36000" tIns="0" rIns="0" bIns="0" rtlCol="0">
            <a:spAutoFit/>
          </a:bodyPr>
          <a:lstStyle/>
          <a:p>
            <a:r>
              <a:rPr lang="zh-TW" altLang="en-US" b="1" dirty="0" smtClean="0">
                <a:ea typeface="微軟正黑體" panose="020B0604030504040204" pitchFamily="34" charset="-120"/>
              </a:rPr>
              <a:t>也可以試試看用</a:t>
            </a:r>
            <a:r>
              <a:rPr lang="en-US" altLang="zh-TW" b="1" dirty="0" smtClean="0">
                <a:ea typeface="微軟正黑體" panose="020B0604030504040204" pitchFamily="34" charset="-120"/>
              </a:rPr>
              <a:t>Orientation</a:t>
            </a:r>
            <a:r>
              <a:rPr lang="zh-TW" altLang="en-US" b="1" dirty="0" smtClean="0">
                <a:ea typeface="微軟正黑體" panose="020B0604030504040204" pitchFamily="34" charset="-120"/>
              </a:rPr>
              <a:t>控制</a:t>
            </a:r>
            <a:r>
              <a:rPr lang="en-US" altLang="zh-TW" b="1" dirty="0" smtClean="0">
                <a:ea typeface="微軟正黑體" panose="020B0604030504040204" pitchFamily="34" charset="-120"/>
              </a:rPr>
              <a:t>LED</a:t>
            </a:r>
          </a:p>
          <a:p>
            <a:r>
              <a:rPr lang="zh-TW" altLang="en-US" b="1" dirty="0">
                <a:ea typeface="微軟正黑體" panose="020B0604030504040204" pitchFamily="34" charset="-120"/>
              </a:rPr>
              <a:t>把手機</a:t>
            </a:r>
            <a:r>
              <a:rPr lang="zh-TW" altLang="en-US" b="1" dirty="0" smtClean="0">
                <a:ea typeface="微軟正黑體" panose="020B0604030504040204" pitchFamily="34" charset="-120"/>
              </a:rPr>
              <a:t>變成</a:t>
            </a:r>
            <a:r>
              <a:rPr lang="en-US" altLang="zh-TW" b="1" dirty="0" smtClean="0">
                <a:ea typeface="微軟正黑體" panose="020B0604030504040204" pitchFamily="34" charset="-120"/>
              </a:rPr>
              <a:t>Knob</a:t>
            </a:r>
            <a:r>
              <a:rPr lang="zh-TW" altLang="en-US" b="1" dirty="0" smtClean="0">
                <a:ea typeface="微軟正黑體" panose="020B0604030504040204" pitchFamily="34" charset="-120"/>
              </a:rPr>
              <a:t>一樣，旋轉手機即</a:t>
            </a:r>
            <a:endParaRPr lang="en-US" altLang="zh-TW" b="1" dirty="0" smtClean="0">
              <a:ea typeface="微軟正黑體" panose="020B0604030504040204" pitchFamily="34" charset="-120"/>
            </a:endParaRPr>
          </a:p>
          <a:p>
            <a:r>
              <a:rPr lang="zh-TW" altLang="en-US" b="1" dirty="0" smtClean="0">
                <a:ea typeface="微軟正黑體" panose="020B0604030504040204" pitchFamily="34" charset="-120"/>
              </a:rPr>
              <a:t>可控制</a:t>
            </a:r>
            <a:r>
              <a:rPr lang="en-US" altLang="zh-TW" b="1" dirty="0" smtClean="0">
                <a:ea typeface="微軟正黑體" panose="020B0604030504040204" pitchFamily="34" charset="-120"/>
              </a:rPr>
              <a:t>LED</a:t>
            </a:r>
            <a:r>
              <a:rPr lang="zh-TW" altLang="en-US" b="1" dirty="0" smtClean="0">
                <a:ea typeface="微軟正黑體" panose="020B0604030504040204" pitchFamily="34" charset="-120"/>
              </a:rPr>
              <a:t>亮度</a:t>
            </a:r>
            <a:endParaRPr lang="en-US" altLang="zh-TW" b="1" dirty="0" smtClean="0">
              <a:ea typeface="微軟正黑體" panose="020B0604030504040204" pitchFamily="34" charset="-120"/>
            </a:endParaRPr>
          </a:p>
          <a:p>
            <a:r>
              <a:rPr lang="zh-TW" altLang="en-US" b="1" dirty="0" smtClean="0">
                <a:solidFill>
                  <a:srgbClr val="0000FF"/>
                </a:solidFill>
                <a:ea typeface="微軟正黑體" panose="020B0604030504040204" pitchFamily="34" charset="-120"/>
              </a:rPr>
              <a:t>注意：舊的連線</a:t>
            </a:r>
            <a:r>
              <a:rPr lang="en-US" altLang="zh-TW" b="1" dirty="0" smtClean="0">
                <a:solidFill>
                  <a:srgbClr val="0000FF"/>
                </a:solidFill>
                <a:ea typeface="微軟正黑體" panose="020B0604030504040204" pitchFamily="34" charset="-120"/>
              </a:rPr>
              <a:t>Acceleration/D2~</a:t>
            </a:r>
            <a:r>
              <a:rPr lang="zh-TW" altLang="en-US" b="1" dirty="0" smtClean="0">
                <a:solidFill>
                  <a:srgbClr val="0000FF"/>
                </a:solidFill>
                <a:ea typeface="微軟正黑體" panose="020B0604030504040204" pitchFamily="34" charset="-120"/>
              </a:rPr>
              <a:t>要刪掉</a:t>
            </a:r>
            <a:endParaRPr lang="en-US" altLang="zh-TW" b="1" dirty="0" smtClean="0">
              <a:solidFill>
                <a:srgbClr val="0000FF"/>
              </a:solidFill>
              <a:ea typeface="微軟正黑體" panose="020B0604030504040204" pitchFamily="34" charset="-120"/>
            </a:endParaRPr>
          </a:p>
          <a:p>
            <a:r>
              <a:rPr lang="zh-TW" altLang="en-US" b="1" dirty="0">
                <a:solidFill>
                  <a:srgbClr val="0000FF"/>
                </a:solidFill>
                <a:ea typeface="微軟正黑體" panose="020B0604030504040204" pitchFamily="34" charset="-120"/>
              </a:rPr>
              <a:t>不然舊</a:t>
            </a:r>
            <a:r>
              <a:rPr lang="zh-TW" altLang="en-US" b="1" dirty="0" smtClean="0">
                <a:solidFill>
                  <a:srgbClr val="0000FF"/>
                </a:solidFill>
                <a:ea typeface="微軟正黑體" panose="020B0604030504040204" pitchFamily="34" charset="-120"/>
              </a:rPr>
              <a:t>連線運作會干擾</a:t>
            </a:r>
            <a:r>
              <a:rPr lang="en-US" altLang="zh-TW" b="1" dirty="0" smtClean="0">
                <a:solidFill>
                  <a:srgbClr val="0000FF"/>
                </a:solidFill>
                <a:ea typeface="微軟正黑體" panose="020B0604030504040204" pitchFamily="34" charset="-120"/>
              </a:rPr>
              <a:t>LED</a:t>
            </a:r>
            <a:r>
              <a:rPr lang="zh-TW" altLang="en-US" b="1" dirty="0" smtClean="0">
                <a:solidFill>
                  <a:srgbClr val="0000FF"/>
                </a:solidFill>
                <a:ea typeface="微軟正黑體" panose="020B0604030504040204" pitchFamily="34" charset="-120"/>
              </a:rPr>
              <a:t>結果</a:t>
            </a:r>
            <a:endParaRPr lang="en-US" altLang="zh-TW" b="1" dirty="0">
              <a:solidFill>
                <a:srgbClr val="0000FF"/>
              </a:solidFill>
              <a:ea typeface="微軟正黑體" panose="020B0604030504040204" pitchFamily="34" charset="-12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4956726" y="-27384"/>
            <a:ext cx="4151778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TW" sz="2400" b="1" dirty="0">
                <a:ea typeface="微軟正黑體" panose="020B0604030504040204" pitchFamily="34" charset="-120"/>
              </a:rPr>
              <a:t>LAB1.3 – </a:t>
            </a:r>
            <a:r>
              <a:rPr lang="zh-TW" altLang="en-US" sz="2400" b="1" dirty="0">
                <a:ea typeface="微軟正黑體" panose="020B0604030504040204" pitchFamily="34" charset="-120"/>
              </a:rPr>
              <a:t>以</a:t>
            </a:r>
            <a:r>
              <a:rPr lang="en-US" altLang="zh-TW" sz="2400" b="1" dirty="0">
                <a:ea typeface="微軟正黑體" panose="020B0604030504040204" pitchFamily="34" charset="-120"/>
              </a:rPr>
              <a:t>Smartphone</a:t>
            </a:r>
            <a:r>
              <a:rPr lang="zh-TW" altLang="en-US" sz="2400" b="1" dirty="0">
                <a:ea typeface="微軟正黑體" panose="020B0604030504040204" pitchFamily="34" charset="-120"/>
              </a:rPr>
              <a:t>控制</a:t>
            </a:r>
            <a:r>
              <a:rPr lang="en-US" altLang="zh-TW" sz="2400" b="1" dirty="0">
                <a:ea typeface="微軟正黑體" panose="020B0604030504040204" pitchFamily="34" charset="-120"/>
              </a:rPr>
              <a:t>LED</a:t>
            </a:r>
            <a:endParaRPr lang="zh-TW" altLang="en-US" sz="2400" b="1" dirty="0"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731948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274833" y="3517763"/>
            <a:ext cx="3563427" cy="22976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DA4F4-52DE-44A2-9828-6F971FD0A35D}" type="slidenum">
              <a:rPr lang="zh-TW" altLang="en-US" smtClean="0"/>
              <a:t>35</a:t>
            </a:fld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3131840" y="2463284"/>
            <a:ext cx="591509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TW" sz="2400" b="1" dirty="0" smtClean="0">
                <a:ea typeface="微軟正黑體" panose="020B0604030504040204" pitchFamily="34" charset="-120"/>
              </a:rPr>
              <a:t>GND</a:t>
            </a:r>
            <a:endParaRPr lang="zh-TW" altLang="en-US" sz="2400" b="1" dirty="0">
              <a:ea typeface="微軟正黑體" panose="020B0604030504040204" pitchFamily="34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3585694" y="3275692"/>
            <a:ext cx="338234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TW" sz="2400" b="1" dirty="0" smtClean="0">
                <a:solidFill>
                  <a:srgbClr val="FF0000"/>
                </a:solidFill>
                <a:ea typeface="微軟正黑體" panose="020B0604030504040204" pitchFamily="34" charset="-120"/>
              </a:rPr>
              <a:t>3V</a:t>
            </a:r>
            <a:endParaRPr lang="zh-TW" altLang="en-US" sz="2400" b="1" dirty="0">
              <a:solidFill>
                <a:srgbClr val="FF0000"/>
              </a:solidFill>
              <a:ea typeface="微軟正黑體" panose="020B0604030504040204" pitchFamily="34" charset="-12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2411760" y="2699628"/>
            <a:ext cx="341440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TW" sz="2400" b="1" dirty="0" smtClean="0">
                <a:solidFill>
                  <a:srgbClr val="996600"/>
                </a:solidFill>
                <a:ea typeface="微軟正黑體" panose="020B0604030504040204" pitchFamily="34" charset="-120"/>
              </a:rPr>
              <a:t>A0</a:t>
            </a:r>
            <a:endParaRPr lang="zh-TW" altLang="en-US" sz="2400" b="1" dirty="0">
              <a:solidFill>
                <a:srgbClr val="996600"/>
              </a:solidFill>
              <a:ea typeface="微軟正黑體" panose="020B0604030504040204" pitchFamily="34" charset="-12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1979712" y="6448319"/>
            <a:ext cx="215443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TW" altLang="en-US" sz="2400" b="1" dirty="0" smtClean="0">
                <a:ea typeface="微軟正黑體" panose="020B0604030504040204" pitchFamily="34" charset="-120"/>
              </a:rPr>
              <a:t>亮度感測器</a:t>
            </a:r>
            <a:r>
              <a:rPr lang="zh-TW" altLang="en-US" sz="2400" b="1" dirty="0" smtClean="0">
                <a:ea typeface="微軟正黑體" panose="020B0604030504040204" pitchFamily="34" charset="-120"/>
              </a:rPr>
              <a:t>模組</a:t>
            </a:r>
            <a:endParaRPr lang="zh-TW" altLang="en-US" sz="2400" b="1" dirty="0">
              <a:ea typeface="微軟正黑體" panose="020B0604030504040204" pitchFamily="34" charset="-120"/>
            </a:endParaRP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1700808"/>
            <a:ext cx="2232248" cy="4408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9" name="肘形接點 18"/>
          <p:cNvCxnSpPr/>
          <p:nvPr/>
        </p:nvCxnSpPr>
        <p:spPr>
          <a:xfrm>
            <a:off x="3383280" y="2794000"/>
            <a:ext cx="2560320" cy="1524000"/>
          </a:xfrm>
          <a:prstGeom prst="bentConnector3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肘形接點 22"/>
          <p:cNvCxnSpPr/>
          <p:nvPr/>
        </p:nvCxnSpPr>
        <p:spPr>
          <a:xfrm>
            <a:off x="3220720" y="3281680"/>
            <a:ext cx="2707784" cy="1248648"/>
          </a:xfrm>
          <a:prstGeom prst="bentConnector3">
            <a:avLst>
              <a:gd name="adj1" fmla="val 39494"/>
            </a:avLst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接點 25"/>
          <p:cNvCxnSpPr/>
          <p:nvPr/>
        </p:nvCxnSpPr>
        <p:spPr>
          <a:xfrm>
            <a:off x="3220720" y="3251200"/>
            <a:ext cx="0" cy="312937"/>
          </a:xfrm>
          <a:prstGeom prst="line">
            <a:avLst/>
          </a:prstGeom>
          <a:ln w="730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/>
          <p:cNvCxnSpPr/>
          <p:nvPr/>
        </p:nvCxnSpPr>
        <p:spPr>
          <a:xfrm>
            <a:off x="3373120" y="2756023"/>
            <a:ext cx="0" cy="312937"/>
          </a:xfrm>
          <a:prstGeom prst="line">
            <a:avLst/>
          </a:prstGeom>
          <a:ln w="730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/>
          <p:cNvCxnSpPr/>
          <p:nvPr/>
        </p:nvCxnSpPr>
        <p:spPr>
          <a:xfrm>
            <a:off x="2864128" y="2262075"/>
            <a:ext cx="0" cy="1581734"/>
          </a:xfrm>
          <a:prstGeom prst="line">
            <a:avLst/>
          </a:prstGeom>
          <a:ln w="73025">
            <a:solidFill>
              <a:srgbClr val="99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接點 32"/>
          <p:cNvCxnSpPr/>
          <p:nvPr/>
        </p:nvCxnSpPr>
        <p:spPr>
          <a:xfrm rot="5400000">
            <a:off x="4406193" y="756903"/>
            <a:ext cx="0" cy="3082353"/>
          </a:xfrm>
          <a:prstGeom prst="line">
            <a:avLst/>
          </a:prstGeom>
          <a:ln w="73025">
            <a:solidFill>
              <a:srgbClr val="99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標題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smtClean="0">
                <a:ea typeface="微軟正黑體" panose="020B0604030504040204" pitchFamily="34" charset="-120"/>
              </a:rPr>
              <a:t>LAB2 – </a:t>
            </a:r>
            <a:r>
              <a:rPr lang="zh-TW" altLang="en-US" dirty="0" smtClean="0">
                <a:ea typeface="微軟正黑體" panose="020B0604030504040204" pitchFamily="34" charset="-120"/>
              </a:rPr>
              <a:t>連接感測器當輸入信號</a:t>
            </a:r>
            <a:endParaRPr lang="zh-TW" altLang="en-US" dirty="0">
              <a:ea typeface="微軟正黑體" panose="020B0604030504040204" pitchFamily="34" charset="-120"/>
            </a:endParaRPr>
          </a:p>
        </p:txBody>
      </p:sp>
      <p:sp>
        <p:nvSpPr>
          <p:cNvPr id="36" name="文字方塊 35"/>
          <p:cNvSpPr txBox="1"/>
          <p:nvPr/>
        </p:nvSpPr>
        <p:spPr>
          <a:xfrm>
            <a:off x="467544" y="1124744"/>
            <a:ext cx="4616648" cy="110799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TW" altLang="en-US" sz="2400" b="1" dirty="0">
                <a:ea typeface="微軟正黑體" panose="020B0604030504040204" pitchFamily="34" charset="-120"/>
              </a:rPr>
              <a:t>本</a:t>
            </a:r>
            <a:r>
              <a:rPr lang="zh-TW" altLang="en-US" sz="2400" b="1" dirty="0" smtClean="0">
                <a:ea typeface="微軟正黑體" panose="020B0604030504040204" pitchFamily="34" charset="-120"/>
              </a:rPr>
              <a:t>次實作使用亮度感測器當試驗，</a:t>
            </a:r>
            <a:endParaRPr lang="en-US" altLang="zh-TW" sz="2400" b="1" dirty="0" smtClean="0">
              <a:ea typeface="微軟正黑體" panose="020B0604030504040204" pitchFamily="34" charset="-120"/>
            </a:endParaRPr>
          </a:p>
          <a:p>
            <a:r>
              <a:rPr lang="zh-TW" altLang="en-US" sz="2400" b="1" dirty="0">
                <a:ea typeface="微軟正黑體" panose="020B0604030504040204" pitchFamily="34" charset="-120"/>
              </a:rPr>
              <a:t>但其實只要是</a:t>
            </a:r>
            <a:r>
              <a:rPr lang="zh-TW" altLang="en-US" sz="2400" b="1" dirty="0">
                <a:solidFill>
                  <a:srgbClr val="0000FF"/>
                </a:solidFill>
                <a:ea typeface="微軟正黑體" panose="020B0604030504040204" pitchFamily="34" charset="-120"/>
              </a:rPr>
              <a:t>類比</a:t>
            </a:r>
            <a:r>
              <a:rPr lang="zh-TW" altLang="en-US" sz="2400" b="1" dirty="0" smtClean="0">
                <a:solidFill>
                  <a:srgbClr val="0000FF"/>
                </a:solidFill>
                <a:ea typeface="微軟正黑體" panose="020B0604030504040204" pitchFamily="34" charset="-120"/>
              </a:rPr>
              <a:t>訊號</a:t>
            </a:r>
            <a:r>
              <a:rPr lang="zh-TW" altLang="en-US" sz="2400" b="1" dirty="0" smtClean="0">
                <a:ea typeface="微軟正黑體" panose="020B0604030504040204" pitchFamily="34" charset="-120"/>
              </a:rPr>
              <a:t>的</a:t>
            </a:r>
            <a:r>
              <a:rPr lang="zh-TW" altLang="en-US" sz="2400" b="1" dirty="0">
                <a:ea typeface="微軟正黑體" panose="020B0604030504040204" pitchFamily="34" charset="-120"/>
              </a:rPr>
              <a:t>感測</a:t>
            </a:r>
            <a:r>
              <a:rPr lang="zh-TW" altLang="en-US" sz="2400" b="1" dirty="0" smtClean="0">
                <a:ea typeface="微軟正黑體" panose="020B0604030504040204" pitchFamily="34" charset="-120"/>
              </a:rPr>
              <a:t>器皆</a:t>
            </a:r>
            <a:endParaRPr lang="en-US" altLang="zh-TW" sz="2400" b="1" dirty="0" smtClean="0">
              <a:ea typeface="微軟正黑體" panose="020B0604030504040204" pitchFamily="34" charset="-120"/>
            </a:endParaRPr>
          </a:p>
          <a:p>
            <a:r>
              <a:rPr lang="zh-TW" altLang="en-US" sz="2400" b="1" dirty="0" smtClean="0">
                <a:ea typeface="微軟正黑體" panose="020B0604030504040204" pitchFamily="34" charset="-120"/>
              </a:rPr>
              <a:t>可使用</a:t>
            </a:r>
            <a:r>
              <a:rPr lang="en-US" altLang="zh-TW" sz="2400" b="1" dirty="0" smtClean="0">
                <a:ea typeface="微軟正黑體" panose="020B0604030504040204" pitchFamily="34" charset="-120"/>
              </a:rPr>
              <a:t>(</a:t>
            </a:r>
            <a:r>
              <a:rPr lang="zh-TW" altLang="en-US" sz="2400" b="1" dirty="0" smtClean="0">
                <a:ea typeface="微軟正黑體" panose="020B0604030504040204" pitchFamily="34" charset="-120"/>
              </a:rPr>
              <a:t>訊號電壓需小於</a:t>
            </a:r>
            <a:r>
              <a:rPr lang="en-US" altLang="zh-TW" sz="2400" b="1" dirty="0" smtClean="0">
                <a:ea typeface="微軟正黑體" panose="020B0604030504040204" pitchFamily="34" charset="-120"/>
              </a:rPr>
              <a:t>3.3V)</a:t>
            </a:r>
            <a:endParaRPr lang="zh-TW" altLang="en-US" sz="2400" b="1" dirty="0"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623351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DA4F4-52DE-44A2-9828-6F971FD0A35D}" type="slidenum">
              <a:rPr lang="zh-TW" altLang="en-US" smtClean="0"/>
              <a:t>36</a:t>
            </a:fld>
            <a:endParaRPr lang="zh-TW" altLang="en-US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24743"/>
            <a:ext cx="9144000" cy="51435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橢圓 3"/>
          <p:cNvSpPr/>
          <p:nvPr/>
        </p:nvSpPr>
        <p:spPr>
          <a:xfrm>
            <a:off x="4644008" y="3573016"/>
            <a:ext cx="885408" cy="432048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5580112" y="3645024"/>
            <a:ext cx="2436047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lIns="36000" tIns="0" rIns="0" bIns="0" rtlCol="0">
            <a:spAutoFit/>
          </a:bodyPr>
          <a:lstStyle/>
          <a:p>
            <a:r>
              <a:rPr lang="zh-TW" altLang="en-US" b="1" dirty="0" smtClean="0">
                <a:ea typeface="微軟正黑體" panose="020B0604030504040204" pitchFamily="34" charset="-120"/>
              </a:rPr>
              <a:t>把</a:t>
            </a:r>
            <a:r>
              <a:rPr lang="en-US" altLang="zh-TW" b="1" dirty="0" err="1" smtClean="0">
                <a:ea typeface="微軟正黑體" panose="020B0604030504040204" pitchFamily="34" charset="-120"/>
              </a:rPr>
              <a:t>NodeMCU</a:t>
            </a:r>
            <a:r>
              <a:rPr lang="zh-TW" altLang="en-US" b="1" dirty="0" smtClean="0">
                <a:ea typeface="微軟正黑體" panose="020B0604030504040204" pitchFamily="34" charset="-120"/>
              </a:rPr>
              <a:t>的</a:t>
            </a:r>
            <a:r>
              <a:rPr lang="en-US" altLang="zh-TW" b="1" dirty="0" smtClean="0">
                <a:ea typeface="微軟正黑體" panose="020B0604030504040204" pitchFamily="34" charset="-120"/>
              </a:rPr>
              <a:t>A0</a:t>
            </a:r>
            <a:r>
              <a:rPr lang="zh-TW" altLang="en-US" b="1" dirty="0" smtClean="0">
                <a:ea typeface="微軟正黑體" panose="020B0604030504040204" pitchFamily="34" charset="-120"/>
              </a:rPr>
              <a:t>叫出來</a:t>
            </a:r>
            <a:endParaRPr lang="en-US" altLang="zh-TW" b="1" dirty="0" smtClean="0">
              <a:ea typeface="微軟正黑體" panose="020B0604030504040204" pitchFamily="34" charset="-12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5796136" y="-27384"/>
            <a:ext cx="339836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TW" sz="2400" b="1" dirty="0" smtClean="0">
                <a:ea typeface="微軟正黑體" panose="020B0604030504040204" pitchFamily="34" charset="-120"/>
              </a:rPr>
              <a:t>LAB2 </a:t>
            </a:r>
            <a:r>
              <a:rPr lang="en-US" altLang="zh-TW" sz="2400" b="1" dirty="0">
                <a:ea typeface="微軟正黑體" panose="020B0604030504040204" pitchFamily="34" charset="-120"/>
              </a:rPr>
              <a:t>– </a:t>
            </a:r>
            <a:r>
              <a:rPr lang="zh-TW" altLang="en-US" sz="2400" b="1" dirty="0" smtClean="0">
                <a:ea typeface="微軟正黑體" panose="020B0604030504040204" pitchFamily="34" charset="-120"/>
              </a:rPr>
              <a:t>亮度感測模組連接</a:t>
            </a:r>
            <a:endParaRPr lang="zh-TW" altLang="en-US" sz="2400" b="1" dirty="0">
              <a:ea typeface="微軟正黑體" panose="020B0604030504040204" pitchFamily="34" charset="-120"/>
            </a:endParaRPr>
          </a:p>
        </p:txBody>
      </p:sp>
      <p:sp>
        <p:nvSpPr>
          <p:cNvPr id="7" name="橢圓 6"/>
          <p:cNvSpPr/>
          <p:nvPr/>
        </p:nvSpPr>
        <p:spPr>
          <a:xfrm>
            <a:off x="899592" y="2276872"/>
            <a:ext cx="885408" cy="432048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42302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DA4F4-52DE-44A2-9828-6F971FD0A35D}" type="slidenum">
              <a:rPr lang="zh-TW" altLang="en-US" smtClean="0"/>
              <a:t>37</a:t>
            </a:fld>
            <a:endParaRPr lang="zh-TW" altLang="en-US"/>
          </a:p>
        </p:txBody>
      </p:sp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659136"/>
            <a:ext cx="8830858" cy="4248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橢圓 4"/>
          <p:cNvSpPr/>
          <p:nvPr/>
        </p:nvSpPr>
        <p:spPr>
          <a:xfrm>
            <a:off x="899592" y="3356992"/>
            <a:ext cx="1584176" cy="648072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6" name="直線單箭頭接點 5"/>
          <p:cNvCxnSpPr/>
          <p:nvPr/>
        </p:nvCxnSpPr>
        <p:spPr>
          <a:xfrm flipH="1">
            <a:off x="2195736" y="3027706"/>
            <a:ext cx="1376967" cy="653322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字方塊 6"/>
          <p:cNvSpPr txBox="1"/>
          <p:nvPr/>
        </p:nvSpPr>
        <p:spPr>
          <a:xfrm>
            <a:off x="2977021" y="2947010"/>
            <a:ext cx="1421346" cy="5539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lIns="36000" tIns="0" rIns="0" bIns="0" rtlCol="0">
            <a:spAutoFit/>
          </a:bodyPr>
          <a:lstStyle/>
          <a:p>
            <a:r>
              <a:rPr lang="zh-TW" altLang="en-US" b="1" dirty="0" smtClean="0">
                <a:ea typeface="微軟正黑體" panose="020B0604030504040204" pitchFamily="34" charset="-120"/>
              </a:rPr>
              <a:t>點擊此處連接</a:t>
            </a:r>
            <a:endParaRPr lang="en-US" altLang="zh-TW" b="1" dirty="0" smtClean="0">
              <a:ea typeface="微軟正黑體" panose="020B0604030504040204" pitchFamily="34" charset="-120"/>
            </a:endParaRPr>
          </a:p>
          <a:p>
            <a:r>
              <a:rPr lang="zh-TW" altLang="en-US" b="1" dirty="0" smtClean="0">
                <a:ea typeface="微軟正黑體" panose="020B0604030504040204" pitchFamily="34" charset="-120"/>
              </a:rPr>
              <a:t>自己</a:t>
            </a:r>
            <a:r>
              <a:rPr lang="zh-TW" altLang="en-US" b="1" dirty="0">
                <a:ea typeface="微軟正黑體" panose="020B0604030504040204" pitchFamily="34" charset="-120"/>
              </a:rPr>
              <a:t>的</a:t>
            </a:r>
            <a:r>
              <a:rPr lang="zh-TW" altLang="en-US" b="1" dirty="0" smtClean="0">
                <a:ea typeface="微軟正黑體" panose="020B0604030504040204" pitchFamily="34" charset="-120"/>
              </a:rPr>
              <a:t>板子</a:t>
            </a:r>
            <a:endParaRPr lang="zh-TW" altLang="en-US" b="1" dirty="0">
              <a:ea typeface="微軟正黑體" panose="020B0604030504040204" pitchFamily="34" charset="-120"/>
            </a:endParaRPr>
          </a:p>
        </p:txBody>
      </p:sp>
      <p:cxnSp>
        <p:nvCxnSpPr>
          <p:cNvPr id="10" name="直線單箭頭接點 9"/>
          <p:cNvCxnSpPr/>
          <p:nvPr/>
        </p:nvCxnSpPr>
        <p:spPr>
          <a:xfrm flipH="1" flipV="1">
            <a:off x="1477928" y="4399280"/>
            <a:ext cx="2011680" cy="548640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/>
          <p:cNvCxnSpPr/>
          <p:nvPr/>
        </p:nvCxnSpPr>
        <p:spPr>
          <a:xfrm flipV="1">
            <a:off x="3688080" y="4947920"/>
            <a:ext cx="3637280" cy="81280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字方塊 15"/>
          <p:cNvSpPr txBox="1"/>
          <p:nvPr/>
        </p:nvSpPr>
        <p:spPr>
          <a:xfrm>
            <a:off x="2987824" y="4870033"/>
            <a:ext cx="1825303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lIns="36000" tIns="0" rIns="0" bIns="0" rtlCol="0">
            <a:spAutoFit/>
          </a:bodyPr>
          <a:lstStyle/>
          <a:p>
            <a:r>
              <a:rPr lang="zh-TW" altLang="en-US" b="1" dirty="0" smtClean="0">
                <a:ea typeface="微軟正黑體" panose="020B0604030504040204" pitchFamily="34" charset="-120"/>
              </a:rPr>
              <a:t>直接連接</a:t>
            </a:r>
            <a:r>
              <a:rPr lang="en-US" altLang="zh-TW" b="1" dirty="0" smtClean="0">
                <a:ea typeface="微軟正黑體" panose="020B0604030504040204" pitchFamily="34" charset="-120"/>
              </a:rPr>
              <a:t>A0</a:t>
            </a:r>
            <a:r>
              <a:rPr lang="zh-TW" altLang="en-US" b="1" dirty="0" smtClean="0">
                <a:ea typeface="微軟正黑體" panose="020B0604030504040204" pitchFamily="34" charset="-120"/>
              </a:rPr>
              <a:t>到</a:t>
            </a:r>
            <a:r>
              <a:rPr lang="en-US" altLang="zh-TW" b="1" dirty="0" smtClean="0">
                <a:ea typeface="微軟正黑體" panose="020B0604030504040204" pitchFamily="34" charset="-120"/>
              </a:rPr>
              <a:t>D1~</a:t>
            </a:r>
            <a:endParaRPr lang="zh-TW" altLang="en-US" b="1" dirty="0">
              <a:ea typeface="微軟正黑體" panose="020B0604030504040204" pitchFamily="34" charset="-120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2078435" y="5661248"/>
            <a:ext cx="3385542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TW" sz="2400" b="1" dirty="0" smtClean="0">
                <a:ea typeface="微軟正黑體" panose="020B0604030504040204" pitchFamily="34" charset="-120"/>
              </a:rPr>
              <a:t>LED</a:t>
            </a:r>
            <a:r>
              <a:rPr lang="zh-TW" altLang="en-US" sz="2400" b="1" dirty="0" smtClean="0">
                <a:ea typeface="微軟正黑體" panose="020B0604030504040204" pitchFamily="34" charset="-120"/>
              </a:rPr>
              <a:t>變成光感應燈 </a:t>
            </a:r>
            <a:r>
              <a:rPr lang="en-US" altLang="zh-TW" sz="2400" b="1" dirty="0" smtClean="0">
                <a:ea typeface="微軟正黑體" panose="020B0604030504040204" pitchFamily="34" charset="-120"/>
              </a:rPr>
              <a:t>–</a:t>
            </a:r>
            <a:r>
              <a:rPr lang="zh-TW" altLang="en-US" sz="2400" b="1" dirty="0" smtClean="0">
                <a:ea typeface="微軟正黑體" panose="020B0604030504040204" pitchFamily="34" charset="-120"/>
              </a:rPr>
              <a:t> </a:t>
            </a:r>
            <a:endParaRPr lang="en-US" altLang="zh-TW" sz="2400" b="1" dirty="0" smtClean="0">
              <a:ea typeface="微軟正黑體" panose="020B0604030504040204" pitchFamily="34" charset="-120"/>
            </a:endParaRPr>
          </a:p>
          <a:p>
            <a:r>
              <a:rPr lang="zh-TW" altLang="en-US" sz="2400" b="1" i="1" dirty="0" smtClean="0">
                <a:solidFill>
                  <a:srgbClr val="0000FF"/>
                </a:solidFill>
                <a:ea typeface="微軟正黑體" panose="020B0604030504040204" pitchFamily="34" charset="-120"/>
              </a:rPr>
              <a:t>有燈他就亮，沒燈他就暗</a:t>
            </a:r>
            <a:endParaRPr lang="zh-TW" altLang="en-US" sz="2400" b="1" i="1" dirty="0">
              <a:solidFill>
                <a:srgbClr val="0000FF"/>
              </a:solidFill>
              <a:ea typeface="微軟正黑體" panose="020B0604030504040204" pitchFamily="34" charset="-120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5796136" y="-27384"/>
            <a:ext cx="339836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TW" sz="2400" b="1" dirty="0" smtClean="0">
                <a:ea typeface="微軟正黑體" panose="020B0604030504040204" pitchFamily="34" charset="-120"/>
              </a:rPr>
              <a:t>LAB2 </a:t>
            </a:r>
            <a:r>
              <a:rPr lang="en-US" altLang="zh-TW" sz="2400" b="1" dirty="0">
                <a:ea typeface="微軟正黑體" panose="020B0604030504040204" pitchFamily="34" charset="-120"/>
              </a:rPr>
              <a:t>– </a:t>
            </a:r>
            <a:r>
              <a:rPr lang="zh-TW" altLang="en-US" sz="2400" b="1" dirty="0" smtClean="0">
                <a:ea typeface="微軟正黑體" panose="020B0604030504040204" pitchFamily="34" charset="-120"/>
              </a:rPr>
              <a:t>亮度感測模組連接</a:t>
            </a:r>
            <a:endParaRPr lang="zh-TW" altLang="en-US" sz="2400" b="1" dirty="0"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547661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DA4F4-52DE-44A2-9828-6F971FD0A35D}" type="slidenum">
              <a:rPr lang="zh-TW" altLang="en-US" smtClean="0"/>
              <a:t>38</a:t>
            </a:fld>
            <a:endParaRPr lang="zh-TW" altLang="en-US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09835"/>
            <a:ext cx="9144000" cy="51435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橢圓 3"/>
          <p:cNvSpPr/>
          <p:nvPr/>
        </p:nvSpPr>
        <p:spPr>
          <a:xfrm>
            <a:off x="2014354" y="2546637"/>
            <a:ext cx="510942" cy="432048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5" name="直線單箭頭接點 4"/>
          <p:cNvCxnSpPr/>
          <p:nvPr/>
        </p:nvCxnSpPr>
        <p:spPr>
          <a:xfrm flipV="1">
            <a:off x="1920240" y="2984157"/>
            <a:ext cx="325121" cy="568960"/>
          </a:xfrm>
          <a:prstGeom prst="straightConnector1">
            <a:avLst/>
          </a:prstGeom>
          <a:ln w="3492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字方塊 5"/>
          <p:cNvSpPr txBox="1"/>
          <p:nvPr/>
        </p:nvSpPr>
        <p:spPr>
          <a:xfrm>
            <a:off x="1084355" y="3553117"/>
            <a:ext cx="2149109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lIns="36000" tIns="0" rIns="0" bIns="0" rtlCol="0">
            <a:spAutoFit/>
          </a:bodyPr>
          <a:lstStyle/>
          <a:p>
            <a:r>
              <a:rPr lang="zh-TW" altLang="en-US" b="1" dirty="0">
                <a:ea typeface="微軟正黑體" panose="020B0604030504040204" pitchFamily="34" charset="-120"/>
              </a:rPr>
              <a:t>左鍵</a:t>
            </a:r>
            <a:r>
              <a:rPr lang="zh-TW" altLang="en-US" b="1" dirty="0" smtClean="0">
                <a:ea typeface="微軟正黑體" panose="020B0604030504040204" pitchFamily="34" charset="-120"/>
              </a:rPr>
              <a:t>點擊</a:t>
            </a:r>
            <a:r>
              <a:rPr lang="en-US" altLang="zh-TW" b="1" dirty="0" smtClean="0">
                <a:ea typeface="微軟正黑體" panose="020B0604030504040204" pitchFamily="34" charset="-120"/>
              </a:rPr>
              <a:t>Join1</a:t>
            </a:r>
            <a:r>
              <a:rPr lang="zh-TW" altLang="en-US" b="1" dirty="0" smtClean="0">
                <a:ea typeface="微軟正黑體" panose="020B0604030504040204" pitchFamily="34" charset="-120"/>
              </a:rPr>
              <a:t>小圓點</a:t>
            </a:r>
            <a:endParaRPr lang="en-US" altLang="zh-TW" b="1" dirty="0" smtClean="0">
              <a:solidFill>
                <a:srgbClr val="0000FF"/>
              </a:solidFill>
              <a:ea typeface="微軟正黑體" panose="020B0604030504040204" pitchFamily="34" charset="-120"/>
            </a:endParaRPr>
          </a:p>
        </p:txBody>
      </p:sp>
      <p:sp>
        <p:nvSpPr>
          <p:cNvPr id="7" name="橢圓 6"/>
          <p:cNvSpPr/>
          <p:nvPr/>
        </p:nvSpPr>
        <p:spPr>
          <a:xfrm>
            <a:off x="7308304" y="3553117"/>
            <a:ext cx="1008112" cy="432048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橢圓 8"/>
          <p:cNvSpPr/>
          <p:nvPr/>
        </p:nvSpPr>
        <p:spPr>
          <a:xfrm>
            <a:off x="8244408" y="2335822"/>
            <a:ext cx="792088" cy="432048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/>
          <p:cNvSpPr txBox="1"/>
          <p:nvPr/>
        </p:nvSpPr>
        <p:spPr>
          <a:xfrm>
            <a:off x="1235497" y="5517232"/>
            <a:ext cx="6648871" cy="1107996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zh-TW" altLang="en-US" sz="2400" b="1" dirty="0" smtClean="0">
                <a:ea typeface="微軟正黑體" panose="020B0604030504040204" pitchFamily="34" charset="-120"/>
              </a:rPr>
              <a:t>選取</a:t>
            </a:r>
            <a:r>
              <a:rPr lang="en-US" altLang="zh-TW" sz="2400" b="1" dirty="0" smtClean="0">
                <a:ea typeface="微軟正黑體" panose="020B0604030504040204" pitchFamily="34" charset="-120"/>
              </a:rPr>
              <a:t>reverse</a:t>
            </a:r>
            <a:r>
              <a:rPr lang="zh-TW" altLang="en-US" sz="2400" b="1" dirty="0" smtClean="0">
                <a:ea typeface="微軟正黑體" panose="020B0604030504040204" pitchFamily="34" charset="-120"/>
              </a:rPr>
              <a:t>後，</a:t>
            </a:r>
            <a:r>
              <a:rPr lang="en-US" altLang="zh-TW" sz="2400" b="1" dirty="0" smtClean="0">
                <a:ea typeface="微軟正黑體" panose="020B0604030504040204" pitchFamily="34" charset="-120"/>
              </a:rPr>
              <a:t>LED</a:t>
            </a:r>
            <a:r>
              <a:rPr lang="zh-TW" altLang="en-US" sz="2400" b="1" dirty="0" smtClean="0">
                <a:ea typeface="微軟正黑體" panose="020B0604030504040204" pitchFamily="34" charset="-120"/>
              </a:rPr>
              <a:t>就會根據環境</a:t>
            </a:r>
            <a:r>
              <a:rPr lang="zh-TW" altLang="en-US" sz="2400" b="1" dirty="0">
                <a:ea typeface="微軟正黑體" panose="020B0604030504040204" pitchFamily="34" charset="-120"/>
              </a:rPr>
              <a:t>光源而改變</a:t>
            </a:r>
            <a:r>
              <a:rPr lang="zh-TW" altLang="en-US" sz="2400" b="1" dirty="0" smtClean="0">
                <a:ea typeface="微軟正黑體" panose="020B0604030504040204" pitchFamily="34" charset="-120"/>
              </a:rPr>
              <a:t>亮度</a:t>
            </a:r>
            <a:endParaRPr lang="en-US" altLang="zh-TW" sz="2400" b="1" dirty="0" smtClean="0">
              <a:ea typeface="微軟正黑體" panose="020B0604030504040204" pitchFamily="34" charset="-120"/>
            </a:endParaRPr>
          </a:p>
          <a:p>
            <a:r>
              <a:rPr lang="zh-TW" altLang="en-US" sz="2400" b="1" dirty="0" smtClean="0">
                <a:solidFill>
                  <a:srgbClr val="0000FF"/>
                </a:solidFill>
                <a:ea typeface="微軟正黑體" panose="020B0604030504040204" pitchFamily="34" charset="-120"/>
              </a:rPr>
              <a:t>環境越暗，</a:t>
            </a:r>
            <a:r>
              <a:rPr lang="en-US" altLang="zh-TW" sz="2400" b="1" dirty="0" smtClean="0">
                <a:solidFill>
                  <a:srgbClr val="0000FF"/>
                </a:solidFill>
                <a:ea typeface="微軟正黑體" panose="020B0604030504040204" pitchFamily="34" charset="-120"/>
              </a:rPr>
              <a:t>LED</a:t>
            </a:r>
            <a:r>
              <a:rPr lang="zh-TW" altLang="en-US" sz="2400" b="1" dirty="0" smtClean="0">
                <a:solidFill>
                  <a:srgbClr val="0000FF"/>
                </a:solidFill>
                <a:ea typeface="微軟正黑體" panose="020B0604030504040204" pitchFamily="34" charset="-120"/>
              </a:rPr>
              <a:t>就越亮。</a:t>
            </a:r>
            <a:r>
              <a:rPr lang="zh-TW" altLang="en-US" sz="2400" b="1" dirty="0">
                <a:solidFill>
                  <a:srgbClr val="0000FF"/>
                </a:solidFill>
                <a:ea typeface="微軟正黑體" panose="020B0604030504040204" pitchFamily="34" charset="-120"/>
              </a:rPr>
              <a:t>變成</a:t>
            </a:r>
            <a:r>
              <a:rPr lang="zh-TW" altLang="en-US" sz="2400" b="1" dirty="0" smtClean="0">
                <a:solidFill>
                  <a:srgbClr val="0000FF"/>
                </a:solidFill>
                <a:ea typeface="微軟正黑體" panose="020B0604030504040204" pitchFamily="34" charset="-120"/>
              </a:rPr>
              <a:t>真正的光感應調節燈</a:t>
            </a:r>
            <a:endParaRPr lang="en-US" altLang="zh-TW" sz="2400" b="1" dirty="0" smtClean="0">
              <a:solidFill>
                <a:srgbClr val="0000FF"/>
              </a:solidFill>
              <a:ea typeface="微軟正黑體" panose="020B0604030504040204" pitchFamily="34" charset="-120"/>
            </a:endParaRPr>
          </a:p>
          <a:p>
            <a:r>
              <a:rPr lang="zh-TW" altLang="en-US" sz="2400" b="1" dirty="0" smtClean="0">
                <a:solidFill>
                  <a:srgbClr val="FF0000"/>
                </a:solidFill>
                <a:ea typeface="微軟正黑體" panose="020B0604030504040204" pitchFamily="34" charset="-120"/>
              </a:rPr>
              <a:t>如何辦到的</a:t>
            </a:r>
            <a:r>
              <a:rPr lang="en-US" altLang="zh-TW" sz="2400" b="1" dirty="0" smtClean="0">
                <a:solidFill>
                  <a:srgbClr val="FF0000"/>
                </a:solidFill>
                <a:ea typeface="微軟正黑體" panose="020B0604030504040204" pitchFamily="34" charset="-120"/>
              </a:rPr>
              <a:t>?</a:t>
            </a:r>
            <a:endParaRPr lang="zh-TW" altLang="en-US" sz="2400" b="1" dirty="0">
              <a:solidFill>
                <a:srgbClr val="FF0000"/>
              </a:solidFill>
              <a:ea typeface="微軟正黑體" panose="020B0604030504040204" pitchFamily="34" charset="-12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5796136" y="-27384"/>
            <a:ext cx="339836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TW" sz="2400" b="1" dirty="0" smtClean="0">
                <a:ea typeface="微軟正黑體" panose="020B0604030504040204" pitchFamily="34" charset="-120"/>
              </a:rPr>
              <a:t>LAB2 </a:t>
            </a:r>
            <a:r>
              <a:rPr lang="en-US" altLang="zh-TW" sz="2400" b="1" dirty="0">
                <a:ea typeface="微軟正黑體" panose="020B0604030504040204" pitchFamily="34" charset="-120"/>
              </a:rPr>
              <a:t>– </a:t>
            </a:r>
            <a:r>
              <a:rPr lang="zh-TW" altLang="en-US" sz="2400" b="1" dirty="0" smtClean="0">
                <a:ea typeface="微軟正黑體" panose="020B0604030504040204" pitchFamily="34" charset="-120"/>
              </a:rPr>
              <a:t>亮度感測模組連接</a:t>
            </a:r>
            <a:endParaRPr lang="zh-TW" altLang="en-US" sz="2400" b="1" dirty="0"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599544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DA4F4-52DE-44A2-9828-6F971FD0A35D}" type="slidenum">
              <a:rPr lang="zh-TW" altLang="en-US" smtClean="0"/>
              <a:t>39</a:t>
            </a:fld>
            <a:endParaRPr lang="zh-TW" altLang="en-US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24" y="1257529"/>
            <a:ext cx="9108976" cy="51237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橢圓 4"/>
          <p:cNvSpPr/>
          <p:nvPr/>
        </p:nvSpPr>
        <p:spPr>
          <a:xfrm>
            <a:off x="7236296" y="4425882"/>
            <a:ext cx="1800200" cy="36004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5796136" y="-27384"/>
            <a:ext cx="339836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TW" sz="2400" b="1" dirty="0" smtClean="0">
                <a:ea typeface="微軟正黑體" panose="020B0604030504040204" pitchFamily="34" charset="-120"/>
              </a:rPr>
              <a:t>LAB2 </a:t>
            </a:r>
            <a:r>
              <a:rPr lang="en-US" altLang="zh-TW" sz="2400" b="1" dirty="0">
                <a:ea typeface="微軟正黑體" panose="020B0604030504040204" pitchFamily="34" charset="-120"/>
              </a:rPr>
              <a:t>– </a:t>
            </a:r>
            <a:r>
              <a:rPr lang="zh-TW" altLang="en-US" sz="2400" b="1" dirty="0" smtClean="0">
                <a:ea typeface="微軟正黑體" panose="020B0604030504040204" pitchFamily="34" charset="-120"/>
              </a:rPr>
              <a:t>亮度感測模組連接</a:t>
            </a:r>
            <a:endParaRPr lang="zh-TW" altLang="en-US" sz="2400" b="1" dirty="0"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771574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5061502" y="4149080"/>
            <a:ext cx="2736304" cy="230425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ea typeface="微軟正黑體" panose="020B0604030504040204" pitchFamily="34" charset="-120"/>
              </a:rPr>
              <a:t>ArduTalk</a:t>
            </a:r>
            <a:r>
              <a:rPr lang="zh-TW" altLang="en-US" dirty="0" smtClean="0">
                <a:ea typeface="微軟正黑體" panose="020B0604030504040204" pitchFamily="34" charset="-120"/>
              </a:rPr>
              <a:t>使用之微控板</a:t>
            </a:r>
            <a:endParaRPr lang="zh-TW" altLang="en-US" dirty="0">
              <a:ea typeface="微軟正黑體" panose="020B0604030504040204" pitchFamily="34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1575048"/>
            <a:ext cx="2502024" cy="2502024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4" y="1731640"/>
            <a:ext cx="3283260" cy="218884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8339" y="4928393"/>
            <a:ext cx="1504691" cy="1152848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8606" y="4844330"/>
            <a:ext cx="1802096" cy="1320974"/>
          </a:xfrm>
          <a:prstGeom prst="rect">
            <a:avLst/>
          </a:prstGeom>
        </p:spPr>
      </p:pic>
      <p:sp>
        <p:nvSpPr>
          <p:cNvPr id="9" name="文字方塊 8"/>
          <p:cNvSpPr txBox="1"/>
          <p:nvPr/>
        </p:nvSpPr>
        <p:spPr>
          <a:xfrm>
            <a:off x="2204123" y="1628800"/>
            <a:ext cx="1333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Arduino Yun</a:t>
            </a:r>
            <a:endParaRPr lang="zh-TW" altLang="en-US" dirty="0"/>
          </a:p>
        </p:txBody>
      </p:sp>
      <p:sp>
        <p:nvSpPr>
          <p:cNvPr id="10" name="文字方塊 9"/>
          <p:cNvSpPr txBox="1"/>
          <p:nvPr/>
        </p:nvSpPr>
        <p:spPr>
          <a:xfrm>
            <a:off x="5306590" y="1628800"/>
            <a:ext cx="2246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 smtClean="0"/>
              <a:t>LinkIt</a:t>
            </a:r>
            <a:r>
              <a:rPr lang="en-US" altLang="zh-TW" dirty="0" smtClean="0"/>
              <a:t> Smart 7688 Duo</a:t>
            </a:r>
            <a:endParaRPr lang="zh-TW" altLang="en-US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2377119" y="4499828"/>
            <a:ext cx="9871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ESP8266</a:t>
            </a:r>
            <a:endParaRPr lang="zh-TW" altLang="en-US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5849207" y="4509120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 smtClean="0"/>
              <a:t>NodeMCU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DA4F4-52DE-44A2-9828-6F971FD0A35D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21302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DA4F4-52DE-44A2-9828-6F971FD0A35D}" type="slidenum">
              <a:rPr lang="zh-TW" altLang="en-US" smtClean="0"/>
              <a:t>40</a:t>
            </a:fld>
            <a:endParaRPr lang="zh-TW" altLang="en-US"/>
          </a:p>
        </p:txBody>
      </p:sp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36712"/>
            <a:ext cx="9089010" cy="5112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/>
        </p:nvSpPr>
        <p:spPr>
          <a:xfrm>
            <a:off x="4644008" y="5013176"/>
            <a:ext cx="1728192" cy="504056"/>
          </a:xfrm>
          <a:prstGeom prst="rect">
            <a:avLst/>
          </a:prstGeom>
          <a:noFill/>
          <a:ln w="698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橢圓 5"/>
          <p:cNvSpPr/>
          <p:nvPr/>
        </p:nvSpPr>
        <p:spPr>
          <a:xfrm>
            <a:off x="7020272" y="2420888"/>
            <a:ext cx="1008112" cy="36004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" name="直線單箭頭接點 6"/>
          <p:cNvCxnSpPr/>
          <p:nvPr/>
        </p:nvCxnSpPr>
        <p:spPr>
          <a:xfrm flipV="1">
            <a:off x="3419872" y="5323840"/>
            <a:ext cx="1477248" cy="381540"/>
          </a:xfrm>
          <a:prstGeom prst="straightConnector1">
            <a:avLst/>
          </a:prstGeom>
          <a:ln w="3492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方塊 7"/>
          <p:cNvSpPr txBox="1"/>
          <p:nvPr/>
        </p:nvSpPr>
        <p:spPr>
          <a:xfrm>
            <a:off x="2738646" y="5705380"/>
            <a:ext cx="4564455" cy="1107996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zh-TW" altLang="en-US" sz="2400" b="1" dirty="0" smtClean="0">
                <a:ea typeface="微軟正黑體" panose="020B0604030504040204" pitchFamily="34" charset="-120"/>
              </a:rPr>
              <a:t>寫了一行很簡單的</a:t>
            </a:r>
            <a:r>
              <a:rPr lang="en-US" altLang="zh-TW" sz="2400" b="1" dirty="0" smtClean="0">
                <a:ea typeface="微軟正黑體" panose="020B0604030504040204" pitchFamily="34" charset="-120"/>
              </a:rPr>
              <a:t>Python</a:t>
            </a:r>
            <a:r>
              <a:rPr lang="zh-TW" altLang="en-US" sz="2400" b="1" dirty="0" smtClean="0">
                <a:ea typeface="微軟正黑體" panose="020B0604030504040204" pitchFamily="34" charset="-120"/>
              </a:rPr>
              <a:t>程式</a:t>
            </a:r>
            <a:endParaRPr lang="en-US" altLang="zh-TW" sz="2400" b="1" dirty="0" smtClean="0">
              <a:ea typeface="微軟正黑體" panose="020B0604030504040204" pitchFamily="34" charset="-120"/>
            </a:endParaRPr>
          </a:p>
          <a:p>
            <a:r>
              <a:rPr lang="en-US" altLang="zh-TW" sz="2400" b="1" dirty="0" smtClean="0">
                <a:ea typeface="微軟正黑體" panose="020B0604030504040204" pitchFamily="34" charset="-120"/>
              </a:rPr>
              <a:t>IoTtalk</a:t>
            </a:r>
            <a:r>
              <a:rPr lang="zh-TW" altLang="en-US" sz="2400" b="1" dirty="0" smtClean="0">
                <a:ea typeface="微軟正黑體" panose="020B0604030504040204" pitchFamily="34" charset="-120"/>
              </a:rPr>
              <a:t>允許使用者利用</a:t>
            </a:r>
            <a:r>
              <a:rPr lang="en-US" altLang="zh-TW" sz="2400" b="1" dirty="0" smtClean="0">
                <a:ea typeface="微軟正黑體" panose="020B0604030504040204" pitchFamily="34" charset="-120"/>
              </a:rPr>
              <a:t>Python</a:t>
            </a:r>
            <a:r>
              <a:rPr lang="zh-TW" altLang="en-US" sz="2400" b="1" dirty="0" smtClean="0">
                <a:ea typeface="微軟正黑體" panose="020B0604030504040204" pitchFamily="34" charset="-120"/>
              </a:rPr>
              <a:t>語言</a:t>
            </a:r>
            <a:endParaRPr lang="en-US" altLang="zh-TW" sz="2400" b="1" dirty="0" smtClean="0">
              <a:ea typeface="微軟正黑體" panose="020B0604030504040204" pitchFamily="34" charset="-120"/>
            </a:endParaRPr>
          </a:p>
          <a:p>
            <a:r>
              <a:rPr lang="zh-TW" altLang="en-US" sz="2400" b="1" dirty="0" smtClean="0">
                <a:ea typeface="微軟正黑體" panose="020B0604030504040204" pitchFamily="34" charset="-120"/>
              </a:rPr>
              <a:t>撰寫自己</a:t>
            </a:r>
            <a:r>
              <a:rPr lang="en-US" altLang="zh-TW" sz="2400" b="1" dirty="0" smtClean="0">
                <a:ea typeface="微軟正黑體" panose="020B0604030504040204" pitchFamily="34" charset="-120"/>
              </a:rPr>
              <a:t>DF</a:t>
            </a:r>
            <a:r>
              <a:rPr lang="zh-TW" altLang="en-US" sz="2400" b="1" dirty="0" smtClean="0">
                <a:ea typeface="微軟正黑體" panose="020B0604030504040204" pitchFamily="34" charset="-120"/>
              </a:rPr>
              <a:t> </a:t>
            </a:r>
            <a:r>
              <a:rPr lang="en-US" altLang="zh-TW" sz="2400" b="1" dirty="0" smtClean="0">
                <a:ea typeface="微軟正黑體" panose="020B0604030504040204" pitchFamily="34" charset="-120"/>
              </a:rPr>
              <a:t>Function</a:t>
            </a:r>
            <a:endParaRPr lang="zh-TW" altLang="en-US" sz="2400" b="1" dirty="0">
              <a:ea typeface="微軟正黑體" panose="020B0604030504040204" pitchFamily="34" charset="-12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5796136" y="-27384"/>
            <a:ext cx="339836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TW" sz="2400" b="1" dirty="0" smtClean="0">
                <a:ea typeface="微軟正黑體" panose="020B0604030504040204" pitchFamily="34" charset="-120"/>
              </a:rPr>
              <a:t>LAB2 </a:t>
            </a:r>
            <a:r>
              <a:rPr lang="en-US" altLang="zh-TW" sz="2400" b="1" dirty="0">
                <a:ea typeface="微軟正黑體" panose="020B0604030504040204" pitchFamily="34" charset="-120"/>
              </a:rPr>
              <a:t>– </a:t>
            </a:r>
            <a:r>
              <a:rPr lang="zh-TW" altLang="en-US" sz="2400" b="1" dirty="0" smtClean="0">
                <a:ea typeface="微軟正黑體" panose="020B0604030504040204" pitchFamily="34" charset="-120"/>
              </a:rPr>
              <a:t>亮度感測模組連接</a:t>
            </a:r>
            <a:endParaRPr lang="zh-TW" altLang="en-US" sz="2400" b="1" dirty="0"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954870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DA4F4-52DE-44A2-9828-6F971FD0A35D}" type="slidenum">
              <a:rPr lang="zh-TW" altLang="en-US" smtClean="0"/>
              <a:t>41</a:t>
            </a:fld>
            <a:endParaRPr lang="zh-TW" altLang="en-US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20" y="1173312"/>
            <a:ext cx="9130680" cy="51360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橢圓 3"/>
          <p:cNvSpPr/>
          <p:nvPr/>
        </p:nvSpPr>
        <p:spPr>
          <a:xfrm>
            <a:off x="7236296" y="3212976"/>
            <a:ext cx="1008112" cy="36004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5903515" y="3717032"/>
            <a:ext cx="2628925" cy="738664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zh-TW" altLang="en-US" sz="2400" b="1" dirty="0" smtClean="0">
                <a:ea typeface="微軟正黑體" panose="020B0604030504040204" pitchFamily="34" charset="-120"/>
              </a:rPr>
              <a:t>選擇</a:t>
            </a:r>
            <a:r>
              <a:rPr lang="en-US" altLang="zh-TW" sz="2400" b="1" dirty="0" smtClean="0">
                <a:ea typeface="微軟正黑體" panose="020B0604030504040204" pitchFamily="34" charset="-120"/>
              </a:rPr>
              <a:t>smooth</a:t>
            </a:r>
            <a:r>
              <a:rPr lang="zh-TW" altLang="en-US" sz="2400" b="1" dirty="0" smtClean="0">
                <a:ea typeface="微軟正黑體" panose="020B0604030504040204" pitchFamily="34" charset="-120"/>
              </a:rPr>
              <a:t>後</a:t>
            </a:r>
            <a:endParaRPr lang="en-US" altLang="zh-TW" sz="2400" b="1" dirty="0" smtClean="0">
              <a:ea typeface="微軟正黑體" panose="020B0604030504040204" pitchFamily="34" charset="-120"/>
            </a:endParaRPr>
          </a:p>
          <a:p>
            <a:r>
              <a:rPr lang="zh-TW" altLang="en-US" sz="2400" b="1" dirty="0" smtClean="0">
                <a:ea typeface="微軟正黑體" panose="020B0604030504040204" pitchFamily="34" charset="-120"/>
              </a:rPr>
              <a:t>讓</a:t>
            </a:r>
            <a:r>
              <a:rPr lang="en-US" altLang="zh-TW" sz="2400" b="1" dirty="0" smtClean="0">
                <a:ea typeface="微軟正黑體" panose="020B0604030504040204" pitchFamily="34" charset="-120"/>
              </a:rPr>
              <a:t>LED</a:t>
            </a:r>
            <a:r>
              <a:rPr lang="zh-TW" altLang="en-US" sz="2400" b="1" dirty="0" smtClean="0">
                <a:ea typeface="微軟正黑體" panose="020B0604030504040204" pitchFamily="34" charset="-120"/>
              </a:rPr>
              <a:t>亮度和緩變化</a:t>
            </a:r>
            <a:endParaRPr lang="zh-TW" altLang="en-US" sz="2400" b="1" dirty="0">
              <a:ea typeface="微軟正黑體" panose="020B0604030504040204" pitchFamily="34" charset="-12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1547664" y="5426640"/>
            <a:ext cx="6990696" cy="738664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zh-TW" altLang="en-US" sz="2400" b="1" dirty="0" smtClean="0">
                <a:ea typeface="微軟正黑體" panose="020B0604030504040204" pitchFamily="34" charset="-120"/>
              </a:rPr>
              <a:t>在選擇</a:t>
            </a:r>
            <a:r>
              <a:rPr lang="en-US" altLang="zh-TW" sz="2400" b="1" dirty="0" smtClean="0">
                <a:ea typeface="微軟正黑體" panose="020B0604030504040204" pitchFamily="34" charset="-120"/>
              </a:rPr>
              <a:t>smooth</a:t>
            </a:r>
            <a:r>
              <a:rPr lang="zh-TW" altLang="en-US" sz="2400" b="1" dirty="0" smtClean="0">
                <a:ea typeface="微軟正黑體" panose="020B0604030504040204" pitchFamily="34" charset="-120"/>
              </a:rPr>
              <a:t>後，若拿著讓</a:t>
            </a:r>
            <a:r>
              <a:rPr lang="en-US" altLang="zh-TW" sz="2400" b="1" dirty="0" smtClean="0">
                <a:ea typeface="微軟正黑體" panose="020B0604030504040204" pitchFamily="34" charset="-120"/>
              </a:rPr>
              <a:t>LED</a:t>
            </a:r>
            <a:r>
              <a:rPr lang="zh-TW" altLang="en-US" sz="2400" b="1" dirty="0" smtClean="0">
                <a:ea typeface="微軟正黑體" panose="020B0604030504040204" pitchFamily="34" charset="-120"/>
              </a:rPr>
              <a:t>對著亮度感測器照，</a:t>
            </a:r>
            <a:endParaRPr lang="en-US" altLang="zh-TW" sz="2400" b="1" dirty="0" smtClean="0">
              <a:ea typeface="微軟正黑體" panose="020B0604030504040204" pitchFamily="34" charset="-120"/>
            </a:endParaRPr>
          </a:p>
          <a:p>
            <a:r>
              <a:rPr lang="zh-TW" altLang="en-US" sz="2400" b="1" dirty="0">
                <a:solidFill>
                  <a:srgbClr val="FF0000"/>
                </a:solidFill>
                <a:ea typeface="微軟正黑體" panose="020B0604030504040204" pitchFamily="34" charset="-120"/>
              </a:rPr>
              <a:t>會發生什麼事情</a:t>
            </a:r>
            <a:r>
              <a:rPr lang="zh-TW" altLang="en-US" sz="2400" b="1" dirty="0" smtClean="0">
                <a:solidFill>
                  <a:srgbClr val="FF0000"/>
                </a:solidFill>
                <a:ea typeface="微軟正黑體" panose="020B0604030504040204" pitchFamily="34" charset="-120"/>
              </a:rPr>
              <a:t>呢</a:t>
            </a:r>
            <a:r>
              <a:rPr lang="en-US" altLang="zh-TW" sz="2400" b="1" dirty="0" smtClean="0">
                <a:solidFill>
                  <a:srgbClr val="FF0000"/>
                </a:solidFill>
                <a:ea typeface="微軟正黑體" panose="020B0604030504040204" pitchFamily="34" charset="-120"/>
              </a:rPr>
              <a:t>?</a:t>
            </a:r>
            <a:endParaRPr lang="zh-TW" altLang="en-US" sz="2400" b="1" dirty="0">
              <a:solidFill>
                <a:srgbClr val="FF0000"/>
              </a:solidFill>
              <a:ea typeface="微軟正黑體" panose="020B0604030504040204" pitchFamily="34" charset="-12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5796136" y="-27384"/>
            <a:ext cx="339836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TW" sz="2400" b="1" dirty="0" smtClean="0">
                <a:ea typeface="微軟正黑體" panose="020B0604030504040204" pitchFamily="34" charset="-120"/>
              </a:rPr>
              <a:t>LAB2 </a:t>
            </a:r>
            <a:r>
              <a:rPr lang="en-US" altLang="zh-TW" sz="2400" b="1" dirty="0">
                <a:ea typeface="微軟正黑體" panose="020B0604030504040204" pitchFamily="34" charset="-120"/>
              </a:rPr>
              <a:t>– </a:t>
            </a:r>
            <a:r>
              <a:rPr lang="zh-TW" altLang="en-US" sz="2400" b="1" dirty="0" smtClean="0">
                <a:ea typeface="微軟正黑體" panose="020B0604030504040204" pitchFamily="34" charset="-120"/>
              </a:rPr>
              <a:t>亮度感測模組連接</a:t>
            </a:r>
            <a:endParaRPr lang="zh-TW" altLang="en-US" sz="2400" b="1" dirty="0">
              <a:ea typeface="微軟正黑體" panose="020B0604030504040204" pitchFamily="34" charset="-120"/>
            </a:endParaRPr>
          </a:p>
        </p:txBody>
      </p:sp>
      <p:sp>
        <p:nvSpPr>
          <p:cNvPr id="8" name="橢圓 7"/>
          <p:cNvSpPr/>
          <p:nvPr/>
        </p:nvSpPr>
        <p:spPr>
          <a:xfrm>
            <a:off x="8369200" y="2173496"/>
            <a:ext cx="595288" cy="36004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70459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81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9536" y="980728"/>
            <a:ext cx="6477000" cy="582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DA4F4-52DE-44A2-9828-6F971FD0A35D}" type="slidenum">
              <a:rPr lang="zh-TW" altLang="en-US" smtClean="0"/>
              <a:t>42</a:t>
            </a:fld>
            <a:endParaRPr lang="zh-TW" altLang="en-US"/>
          </a:p>
        </p:txBody>
      </p:sp>
      <p:sp>
        <p:nvSpPr>
          <p:cNvPr id="3" name="標題 1"/>
          <p:cNvSpPr txBox="1">
            <a:spLocks/>
          </p:cNvSpPr>
          <p:nvPr/>
        </p:nvSpPr>
        <p:spPr>
          <a:xfrm>
            <a:off x="457200" y="116632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smtClean="0">
                <a:ea typeface="微軟正黑體" panose="020B0604030504040204" pitchFamily="34" charset="-120"/>
              </a:rPr>
              <a:t>LAB3 – </a:t>
            </a:r>
            <a:r>
              <a:rPr lang="zh-TW" altLang="en-US" dirty="0" smtClean="0">
                <a:ea typeface="微軟正黑體" panose="020B0604030504040204" pitchFamily="34" charset="-120"/>
              </a:rPr>
              <a:t>光感丟球</a:t>
            </a:r>
            <a:endParaRPr lang="zh-TW" altLang="en-US" dirty="0">
              <a:ea typeface="微軟正黑體" panose="020B0604030504040204" pitchFamily="34" charset="-120"/>
            </a:endParaRPr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908720"/>
            <a:ext cx="2729995" cy="540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橢圓 4"/>
          <p:cNvSpPr/>
          <p:nvPr/>
        </p:nvSpPr>
        <p:spPr>
          <a:xfrm>
            <a:off x="457200" y="4293096"/>
            <a:ext cx="1234480" cy="36004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6" name="直線單箭頭接點 5"/>
          <p:cNvCxnSpPr/>
          <p:nvPr/>
        </p:nvCxnSpPr>
        <p:spPr>
          <a:xfrm flipH="1" flipV="1">
            <a:off x="1619672" y="4437112"/>
            <a:ext cx="431925" cy="467360"/>
          </a:xfrm>
          <a:prstGeom prst="straightConnector1">
            <a:avLst/>
          </a:prstGeom>
          <a:ln w="3492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字方塊 6"/>
          <p:cNvSpPr txBox="1"/>
          <p:nvPr/>
        </p:nvSpPr>
        <p:spPr>
          <a:xfrm>
            <a:off x="1747600" y="4853121"/>
            <a:ext cx="1618451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lIns="36000" tIns="0" rIns="0" bIns="0" rtlCol="0">
            <a:spAutoFit/>
          </a:bodyPr>
          <a:lstStyle/>
          <a:p>
            <a:r>
              <a:rPr lang="zh-TW" altLang="en-US" b="1" dirty="0" smtClean="0">
                <a:ea typeface="微軟正黑體" panose="020B0604030504040204" pitchFamily="34" charset="-120"/>
              </a:rPr>
              <a:t>點擊</a:t>
            </a:r>
            <a:r>
              <a:rPr lang="en-US" altLang="zh-TW" b="1" dirty="0" smtClean="0">
                <a:ea typeface="微軟正黑體" panose="020B0604030504040204" pitchFamily="34" charset="-120"/>
              </a:rPr>
              <a:t>Ball-throw2</a:t>
            </a:r>
          </a:p>
        </p:txBody>
      </p:sp>
      <p:sp>
        <p:nvSpPr>
          <p:cNvPr id="9" name="橢圓 8"/>
          <p:cNvSpPr/>
          <p:nvPr/>
        </p:nvSpPr>
        <p:spPr>
          <a:xfrm>
            <a:off x="4417640" y="871216"/>
            <a:ext cx="1234480" cy="36004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0" name="直線單箭頭接點 9"/>
          <p:cNvCxnSpPr/>
          <p:nvPr/>
        </p:nvCxnSpPr>
        <p:spPr>
          <a:xfrm flipH="1" flipV="1">
            <a:off x="5292080" y="1178260"/>
            <a:ext cx="431925" cy="467360"/>
          </a:xfrm>
          <a:prstGeom prst="straightConnector1">
            <a:avLst/>
          </a:prstGeom>
          <a:ln w="3492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字方塊 10"/>
          <p:cNvSpPr txBox="1"/>
          <p:nvPr/>
        </p:nvSpPr>
        <p:spPr>
          <a:xfrm>
            <a:off x="5292080" y="1645620"/>
            <a:ext cx="1190514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lIns="36000" tIns="0" rIns="0" bIns="0" rtlCol="0">
            <a:spAutoFit/>
          </a:bodyPr>
          <a:lstStyle/>
          <a:p>
            <a:r>
              <a:rPr lang="zh-TW" altLang="en-US" b="1" dirty="0">
                <a:ea typeface="微軟正黑體" panose="020B0604030504040204" pitchFamily="34" charset="-120"/>
              </a:rPr>
              <a:t>記住這名稱</a:t>
            </a:r>
            <a:endParaRPr lang="en-US" altLang="zh-TW" b="1" dirty="0" smtClean="0"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963197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DA4F4-52DE-44A2-9828-6F971FD0A35D}" type="slidenum">
              <a:rPr lang="zh-TW" altLang="en-US" smtClean="0"/>
              <a:t>43</a:t>
            </a:fld>
            <a:endParaRPr lang="zh-TW" altLang="en-US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37828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橢圓 3"/>
          <p:cNvSpPr/>
          <p:nvPr/>
        </p:nvSpPr>
        <p:spPr>
          <a:xfrm>
            <a:off x="755576" y="3356992"/>
            <a:ext cx="1234480" cy="36004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6948264" y="-27384"/>
            <a:ext cx="2167260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TW" sz="2400" b="1" dirty="0" smtClean="0">
                <a:ea typeface="微軟正黑體" panose="020B0604030504040204" pitchFamily="34" charset="-120"/>
              </a:rPr>
              <a:t>LAB3 </a:t>
            </a:r>
            <a:r>
              <a:rPr lang="en-US" altLang="zh-TW" sz="2400" b="1" dirty="0">
                <a:ea typeface="微軟正黑體" panose="020B0604030504040204" pitchFamily="34" charset="-120"/>
              </a:rPr>
              <a:t>– </a:t>
            </a:r>
            <a:r>
              <a:rPr lang="zh-TW" altLang="en-US" sz="2400" b="1" dirty="0">
                <a:ea typeface="微軟正黑體" panose="020B0604030504040204" pitchFamily="34" charset="-120"/>
              </a:rPr>
              <a:t>光感丟球</a:t>
            </a:r>
            <a:endParaRPr lang="zh-TW" altLang="en-US" sz="2400" b="1" dirty="0"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33205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DA4F4-52DE-44A2-9828-6F971FD0A35D}" type="slidenum">
              <a:rPr lang="zh-TW" altLang="en-US" smtClean="0"/>
              <a:t>44</a:t>
            </a:fld>
            <a:endParaRPr lang="zh-TW" altLang="en-US"/>
          </a:p>
        </p:txBody>
      </p:sp>
      <p:pic>
        <p:nvPicPr>
          <p:cNvPr id="266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63" y="476672"/>
            <a:ext cx="9089009" cy="5112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橢圓 6"/>
          <p:cNvSpPr/>
          <p:nvPr/>
        </p:nvSpPr>
        <p:spPr>
          <a:xfrm>
            <a:off x="5940152" y="1988840"/>
            <a:ext cx="1584176" cy="36004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3356992"/>
            <a:ext cx="6477000" cy="582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橢圓 8"/>
          <p:cNvSpPr/>
          <p:nvPr/>
        </p:nvSpPr>
        <p:spPr>
          <a:xfrm>
            <a:off x="6588224" y="3284984"/>
            <a:ext cx="1584176" cy="36004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/>
          <p:cNvSpPr txBox="1"/>
          <p:nvPr/>
        </p:nvSpPr>
        <p:spPr>
          <a:xfrm>
            <a:off x="7092280" y="2514962"/>
            <a:ext cx="1652179" cy="5539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lIns="36000" tIns="0" rIns="0" bIns="0" rtlCol="0">
            <a:spAutoFit/>
          </a:bodyPr>
          <a:lstStyle/>
          <a:p>
            <a:r>
              <a:rPr lang="zh-TW" altLang="en-US" b="1" dirty="0" smtClean="0">
                <a:ea typeface="微軟正黑體" panose="020B0604030504040204" pitchFamily="34" charset="-120"/>
              </a:rPr>
              <a:t>要選擇一模一樣</a:t>
            </a:r>
            <a:endParaRPr lang="en-US" altLang="zh-TW" b="1" dirty="0" smtClean="0">
              <a:ea typeface="微軟正黑體" panose="020B0604030504040204" pitchFamily="34" charset="-120"/>
            </a:endParaRPr>
          </a:p>
          <a:p>
            <a:r>
              <a:rPr lang="zh-TW" altLang="en-US" b="1" dirty="0" smtClean="0">
                <a:ea typeface="微軟正黑體" panose="020B0604030504040204" pitchFamily="34" charset="-120"/>
              </a:rPr>
              <a:t>名字的設備</a:t>
            </a:r>
            <a:endParaRPr lang="en-US" altLang="zh-TW" b="1" dirty="0" smtClean="0">
              <a:ea typeface="微軟正黑體" panose="020B0604030504040204" pitchFamily="34" charset="-120"/>
            </a:endParaRPr>
          </a:p>
        </p:txBody>
      </p:sp>
      <p:cxnSp>
        <p:nvCxnSpPr>
          <p:cNvPr id="11" name="直線單箭頭接點 10"/>
          <p:cNvCxnSpPr/>
          <p:nvPr/>
        </p:nvCxnSpPr>
        <p:spPr>
          <a:xfrm flipH="1" flipV="1">
            <a:off x="6685280" y="2245360"/>
            <a:ext cx="690880" cy="1158240"/>
          </a:xfrm>
          <a:prstGeom prst="straightConnector1">
            <a:avLst/>
          </a:prstGeom>
          <a:ln w="34925">
            <a:solidFill>
              <a:srgbClr val="FF000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/>
          <p:cNvSpPr txBox="1"/>
          <p:nvPr/>
        </p:nvSpPr>
        <p:spPr>
          <a:xfrm>
            <a:off x="6948264" y="-27384"/>
            <a:ext cx="2167260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TW" sz="2400" b="1" dirty="0" smtClean="0">
                <a:ea typeface="微軟正黑體" panose="020B0604030504040204" pitchFamily="34" charset="-120"/>
              </a:rPr>
              <a:t>LAB3 </a:t>
            </a:r>
            <a:r>
              <a:rPr lang="en-US" altLang="zh-TW" sz="2400" b="1" dirty="0">
                <a:ea typeface="微軟正黑體" panose="020B0604030504040204" pitchFamily="34" charset="-120"/>
              </a:rPr>
              <a:t>– </a:t>
            </a:r>
            <a:r>
              <a:rPr lang="zh-TW" altLang="en-US" sz="2400" b="1" dirty="0">
                <a:ea typeface="微軟正黑體" panose="020B0604030504040204" pitchFamily="34" charset="-120"/>
              </a:rPr>
              <a:t>光感丟球</a:t>
            </a:r>
            <a:endParaRPr lang="zh-TW" altLang="en-US" sz="2400" b="1" dirty="0"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224744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DA4F4-52DE-44A2-9828-6F971FD0A35D}" type="slidenum">
              <a:rPr lang="zh-TW" altLang="en-US" smtClean="0"/>
              <a:t>45</a:t>
            </a:fld>
            <a:endParaRPr lang="zh-TW" altLang="en-US"/>
          </a:p>
        </p:txBody>
      </p:sp>
      <p:pic>
        <p:nvPicPr>
          <p:cNvPr id="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2795" y="1268760"/>
            <a:ext cx="6824008" cy="22322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文字方塊 3"/>
          <p:cNvSpPr txBox="1"/>
          <p:nvPr/>
        </p:nvSpPr>
        <p:spPr>
          <a:xfrm>
            <a:off x="1835696" y="3653150"/>
            <a:ext cx="5656480" cy="30162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lIns="36000" tIns="0" rIns="0" bIns="0" rtlCol="0">
            <a:spAutoFit/>
          </a:bodyPr>
          <a:lstStyle/>
          <a:p>
            <a:r>
              <a:rPr lang="zh-TW" altLang="en-US" sz="2800" b="1" dirty="0" smtClean="0">
                <a:ea typeface="微軟正黑體" panose="020B0604030504040204" pitchFamily="34" charset="-120"/>
              </a:rPr>
              <a:t>建立</a:t>
            </a:r>
            <a:r>
              <a:rPr lang="en-US" altLang="zh-TW" sz="2800" b="1" dirty="0" smtClean="0">
                <a:ea typeface="微軟正黑體" panose="020B0604030504040204" pitchFamily="34" charset="-120"/>
              </a:rPr>
              <a:t>A0</a:t>
            </a:r>
            <a:r>
              <a:rPr lang="zh-TW" altLang="en-US" sz="2800" b="1" dirty="0" smtClean="0">
                <a:ea typeface="微軟正黑體" panose="020B0604030504040204" pitchFamily="34" charset="-120"/>
              </a:rPr>
              <a:t>到</a:t>
            </a:r>
            <a:r>
              <a:rPr lang="en-US" altLang="zh-TW" sz="2800" b="1" dirty="0" smtClean="0">
                <a:ea typeface="微軟正黑體" panose="020B0604030504040204" pitchFamily="34" charset="-120"/>
              </a:rPr>
              <a:t>Speed</a:t>
            </a:r>
            <a:r>
              <a:rPr lang="zh-TW" altLang="en-US" sz="2800" b="1" dirty="0" smtClean="0">
                <a:ea typeface="微軟正黑體" panose="020B0604030504040204" pitchFamily="34" charset="-120"/>
              </a:rPr>
              <a:t>連線後，可以用</a:t>
            </a:r>
            <a:endParaRPr lang="en-US" altLang="zh-TW" sz="2800" b="1" dirty="0" smtClean="0">
              <a:ea typeface="微軟正黑體" panose="020B0604030504040204" pitchFamily="34" charset="-120"/>
            </a:endParaRPr>
          </a:p>
          <a:p>
            <a:r>
              <a:rPr lang="zh-TW" altLang="en-US" sz="2800" b="1" dirty="0" smtClean="0">
                <a:ea typeface="微軟正黑體" panose="020B0604030504040204" pitchFamily="34" charset="-120"/>
              </a:rPr>
              <a:t>手遮住光感應器來控制丟球力道</a:t>
            </a:r>
            <a:endParaRPr lang="en-US" altLang="zh-TW" sz="2800" b="1" dirty="0" smtClean="0">
              <a:ea typeface="微軟正黑體" panose="020B0604030504040204" pitchFamily="34" charset="-120"/>
            </a:endParaRPr>
          </a:p>
          <a:p>
            <a:endParaRPr lang="en-US" altLang="zh-TW" sz="2800" b="1" dirty="0" smtClean="0">
              <a:ea typeface="微軟正黑體" panose="020B0604030504040204" pitchFamily="34" charset="-120"/>
            </a:endParaRPr>
          </a:p>
          <a:p>
            <a:endParaRPr lang="en-US" altLang="zh-TW" sz="2800" b="1" dirty="0">
              <a:ea typeface="微軟正黑體" panose="020B0604030504040204" pitchFamily="34" charset="-120"/>
            </a:endParaRPr>
          </a:p>
          <a:p>
            <a:endParaRPr lang="en-US" altLang="zh-TW" sz="2800" b="1" dirty="0">
              <a:ea typeface="微軟正黑體" panose="020B0604030504040204" pitchFamily="34" charset="-120"/>
            </a:endParaRPr>
          </a:p>
          <a:p>
            <a:r>
              <a:rPr lang="zh-TW" altLang="en-US" sz="2800" b="1" dirty="0" smtClean="0">
                <a:solidFill>
                  <a:srgbClr val="FF0000"/>
                </a:solidFill>
                <a:ea typeface="微軟正黑體" panose="020B0604030504040204" pitchFamily="34" charset="-120"/>
              </a:rPr>
              <a:t>如果試著把</a:t>
            </a:r>
            <a:r>
              <a:rPr lang="en-US" altLang="zh-TW" sz="2800" b="1" dirty="0" smtClean="0">
                <a:solidFill>
                  <a:srgbClr val="FF0000"/>
                </a:solidFill>
                <a:ea typeface="微軟正黑體" panose="020B0604030504040204" pitchFamily="34" charset="-120"/>
              </a:rPr>
              <a:t>A0</a:t>
            </a:r>
            <a:r>
              <a:rPr lang="zh-TW" altLang="en-US" sz="2800" b="1" dirty="0" smtClean="0">
                <a:solidFill>
                  <a:srgbClr val="FF0000"/>
                </a:solidFill>
                <a:ea typeface="微軟正黑體" panose="020B0604030504040204" pitchFamily="34" charset="-120"/>
              </a:rPr>
              <a:t>更換為</a:t>
            </a:r>
            <a:r>
              <a:rPr lang="en-US" altLang="zh-TW" sz="2800" b="1" dirty="0" smtClean="0">
                <a:solidFill>
                  <a:srgbClr val="FF0000"/>
                </a:solidFill>
                <a:ea typeface="微軟正黑體" panose="020B0604030504040204" pitchFamily="34" charset="-120"/>
              </a:rPr>
              <a:t>Smartphone</a:t>
            </a:r>
            <a:r>
              <a:rPr lang="zh-TW" altLang="en-US" sz="2800" b="1" dirty="0" smtClean="0">
                <a:solidFill>
                  <a:srgbClr val="FF0000"/>
                </a:solidFill>
                <a:ea typeface="微軟正黑體" panose="020B0604030504040204" pitchFamily="34" charset="-120"/>
              </a:rPr>
              <a:t>的 </a:t>
            </a:r>
            <a:endParaRPr lang="en-US" altLang="zh-TW" sz="2800" b="1" dirty="0" smtClean="0">
              <a:solidFill>
                <a:srgbClr val="FF0000"/>
              </a:solidFill>
              <a:ea typeface="微軟正黑體" panose="020B0604030504040204" pitchFamily="34" charset="-120"/>
            </a:endParaRPr>
          </a:p>
          <a:p>
            <a:r>
              <a:rPr lang="en-US" altLang="zh-TW" sz="2800" b="1" dirty="0" smtClean="0">
                <a:solidFill>
                  <a:srgbClr val="FF0000"/>
                </a:solidFill>
                <a:ea typeface="微軟正黑體" panose="020B0604030504040204" pitchFamily="34" charset="-120"/>
              </a:rPr>
              <a:t>Acceleration</a:t>
            </a:r>
            <a:r>
              <a:rPr lang="zh-TW" altLang="en-US" sz="2800" b="1" dirty="0" smtClean="0">
                <a:solidFill>
                  <a:srgbClr val="FF0000"/>
                </a:solidFill>
                <a:ea typeface="微軟正黑體" panose="020B0604030504040204" pitchFamily="34" charset="-120"/>
              </a:rPr>
              <a:t>，甩動手機時會怎樣呢</a:t>
            </a:r>
            <a:r>
              <a:rPr lang="en-US" altLang="zh-TW" sz="2800" b="1" dirty="0" smtClean="0">
                <a:solidFill>
                  <a:srgbClr val="FF0000"/>
                </a:solidFill>
                <a:ea typeface="微軟正黑體" panose="020B0604030504040204" pitchFamily="34" charset="-120"/>
              </a:rPr>
              <a:t>?</a:t>
            </a:r>
          </a:p>
        </p:txBody>
      </p:sp>
      <p:sp>
        <p:nvSpPr>
          <p:cNvPr id="5" name="文字方塊 4"/>
          <p:cNvSpPr txBox="1"/>
          <p:nvPr/>
        </p:nvSpPr>
        <p:spPr>
          <a:xfrm>
            <a:off x="6948264" y="-27384"/>
            <a:ext cx="2167260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TW" sz="2400" b="1" dirty="0" smtClean="0">
                <a:ea typeface="微軟正黑體" panose="020B0604030504040204" pitchFamily="34" charset="-120"/>
              </a:rPr>
              <a:t>LAB3 </a:t>
            </a:r>
            <a:r>
              <a:rPr lang="en-US" altLang="zh-TW" sz="2400" b="1" dirty="0">
                <a:ea typeface="微軟正黑體" panose="020B0604030504040204" pitchFamily="34" charset="-120"/>
              </a:rPr>
              <a:t>– </a:t>
            </a:r>
            <a:r>
              <a:rPr lang="zh-TW" altLang="en-US" sz="2400" b="1" dirty="0">
                <a:ea typeface="微軟正黑體" panose="020B0604030504040204" pitchFamily="34" charset="-120"/>
              </a:rPr>
              <a:t>光感丟球</a:t>
            </a:r>
            <a:endParaRPr lang="zh-TW" altLang="en-US" sz="2400" b="1" dirty="0"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086701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DA4F4-52DE-44A2-9828-6F971FD0A35D}" type="slidenum">
              <a:rPr lang="zh-TW" altLang="en-US" smtClean="0"/>
              <a:t>46</a:t>
            </a:fld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3159" y="2486056"/>
            <a:ext cx="3844733" cy="3247200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1547664" y="4512223"/>
            <a:ext cx="111088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TW" sz="2400" b="1" dirty="0" smtClean="0">
                <a:ea typeface="微軟正黑體" panose="020B0604030504040204" pitchFamily="34" charset="-120"/>
              </a:rPr>
              <a:t>(5V) DC+</a:t>
            </a:r>
            <a:endParaRPr lang="zh-TW" altLang="en-US" sz="2400" b="1" dirty="0">
              <a:ea typeface="微軟正黑體" panose="020B0604030504040204" pitchFamily="34" charset="-12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2473160" y="4939625"/>
            <a:ext cx="452047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TW" sz="2400" b="1" dirty="0" smtClean="0">
                <a:ea typeface="微軟正黑體" panose="020B0604030504040204" pitchFamily="34" charset="-120"/>
              </a:rPr>
              <a:t>DC-</a:t>
            </a:r>
            <a:endParaRPr lang="zh-TW" altLang="en-US" sz="2400" b="1" dirty="0">
              <a:ea typeface="微軟正黑體" panose="020B0604030504040204" pitchFamily="34" charset="-12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2929507" y="5304311"/>
            <a:ext cx="28373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TW" sz="2400" b="1" dirty="0" smtClean="0">
                <a:ea typeface="微軟正黑體" panose="020B0604030504040204" pitchFamily="34" charset="-120"/>
              </a:rPr>
              <a:t>IN</a:t>
            </a:r>
            <a:endParaRPr lang="zh-TW" altLang="en-US" sz="2400" b="1" dirty="0">
              <a:ea typeface="微軟正黑體" panose="020B0604030504040204" pitchFamily="34" charset="-12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5229463" y="2207967"/>
            <a:ext cx="2297104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TW" sz="2400" b="1" dirty="0" smtClean="0">
                <a:ea typeface="微軟正黑體" panose="020B0604030504040204" pitchFamily="34" charset="-120"/>
              </a:rPr>
              <a:t>NC</a:t>
            </a:r>
            <a:r>
              <a:rPr lang="zh-TW" altLang="en-US" sz="2400" b="1" dirty="0" smtClean="0">
                <a:ea typeface="微軟正黑體" panose="020B0604030504040204" pitchFamily="34" charset="-120"/>
              </a:rPr>
              <a:t> </a:t>
            </a:r>
            <a:r>
              <a:rPr lang="en-US" altLang="zh-TW" sz="2400" b="1" dirty="0" smtClean="0">
                <a:ea typeface="微軟正黑體" panose="020B0604030504040204" pitchFamily="34" charset="-120"/>
              </a:rPr>
              <a:t>(Normal close)</a:t>
            </a:r>
            <a:endParaRPr lang="zh-TW" altLang="en-US" sz="2400" b="1" dirty="0">
              <a:ea typeface="微軟正黑體" panose="020B0604030504040204" pitchFamily="34" charset="-12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5644748" y="2568007"/>
            <a:ext cx="638957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TW" sz="2400" b="1" dirty="0" smtClean="0">
                <a:ea typeface="微軟正黑體" panose="020B0604030504040204" pitchFamily="34" charset="-120"/>
              </a:rPr>
              <a:t>COM</a:t>
            </a:r>
            <a:endParaRPr lang="zh-TW" altLang="en-US" sz="2400" b="1" dirty="0">
              <a:ea typeface="微軟正黑體" panose="020B0604030504040204" pitchFamily="34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6043230" y="2990763"/>
            <a:ext cx="2345194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TW" sz="2400" b="1" dirty="0" smtClean="0">
                <a:ea typeface="微軟正黑體" panose="020B0604030504040204" pitchFamily="34" charset="-120"/>
              </a:rPr>
              <a:t>NO (Normal open)</a:t>
            </a:r>
            <a:endParaRPr lang="zh-TW" altLang="en-US" sz="2400" b="1" dirty="0">
              <a:ea typeface="微軟正黑體" panose="020B0604030504040204" pitchFamily="34" charset="-12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1979712" y="5858688"/>
            <a:ext cx="5395708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TW" altLang="en-US" sz="2400" b="1" dirty="0" smtClean="0">
                <a:solidFill>
                  <a:srgbClr val="0000FF"/>
                </a:solidFill>
                <a:ea typeface="微軟正黑體" panose="020B0604030504040204" pitchFamily="34" charset="-120"/>
              </a:rPr>
              <a:t>只可以連接</a:t>
            </a:r>
            <a:r>
              <a:rPr lang="en-US" altLang="zh-TW" sz="2400" b="1" dirty="0" smtClean="0">
                <a:solidFill>
                  <a:srgbClr val="0000FF"/>
                </a:solidFill>
                <a:ea typeface="微軟正黑體" panose="020B0604030504040204" pitchFamily="34" charset="-120"/>
              </a:rPr>
              <a:t>D5, D6, D7, D8</a:t>
            </a:r>
            <a:r>
              <a:rPr lang="zh-TW" altLang="en-US" sz="2400" b="1" dirty="0">
                <a:solidFill>
                  <a:srgbClr val="0000FF"/>
                </a:solidFill>
                <a:ea typeface="微軟正黑體" panose="020B0604030504040204" pitchFamily="34" charset="-120"/>
              </a:rPr>
              <a:t>數位輸出腳位</a:t>
            </a:r>
            <a:endParaRPr lang="en-US" altLang="zh-TW" sz="2400" b="1" dirty="0" smtClean="0">
              <a:solidFill>
                <a:srgbClr val="0000FF"/>
              </a:solidFill>
              <a:ea typeface="微軟正黑體" panose="020B0604030504040204" pitchFamily="34" charset="-120"/>
            </a:endParaRPr>
          </a:p>
          <a:p>
            <a:r>
              <a:rPr lang="en-US" altLang="zh-TW" sz="2400" b="1" dirty="0" smtClean="0">
                <a:ea typeface="微軟正黑體" panose="020B0604030504040204" pitchFamily="34" charset="-120"/>
              </a:rPr>
              <a:t>(</a:t>
            </a:r>
            <a:r>
              <a:rPr lang="zh-TW" altLang="en-US" sz="2400" b="1" dirty="0" smtClean="0">
                <a:ea typeface="微軟正黑體" panose="020B0604030504040204" pitchFamily="34" charset="-120"/>
              </a:rPr>
              <a:t>連接</a:t>
            </a:r>
            <a:r>
              <a:rPr lang="en-US" altLang="zh-TW" sz="2400" b="1" dirty="0" smtClean="0">
                <a:ea typeface="微軟正黑體" panose="020B0604030504040204" pitchFamily="34" charset="-120"/>
              </a:rPr>
              <a:t>D0, D1, D2 PWM</a:t>
            </a:r>
            <a:r>
              <a:rPr lang="zh-TW" altLang="en-US" sz="2400" b="1" dirty="0" smtClean="0">
                <a:ea typeface="微軟正黑體" panose="020B0604030504040204" pitchFamily="34" charset="-120"/>
              </a:rPr>
              <a:t>腳位會沒反應</a:t>
            </a:r>
            <a:r>
              <a:rPr lang="en-US" altLang="zh-TW" sz="2400" b="1" dirty="0" smtClean="0">
                <a:ea typeface="微軟正黑體" panose="020B0604030504040204" pitchFamily="34" charset="-120"/>
              </a:rPr>
              <a:t>)</a:t>
            </a:r>
            <a:endParaRPr lang="zh-TW" altLang="en-US" sz="2400" b="1" dirty="0">
              <a:ea typeface="微軟正黑體" panose="020B0604030504040204" pitchFamily="34" charset="-12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2345842" y="2196051"/>
            <a:ext cx="2299860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TW" altLang="en-US" sz="2400" b="1" dirty="0" smtClean="0">
                <a:ea typeface="微軟正黑體" panose="020B0604030504040204" pitchFamily="34" charset="-120"/>
              </a:rPr>
              <a:t>繼電器</a:t>
            </a:r>
            <a:r>
              <a:rPr lang="en-US" altLang="zh-TW" sz="2400" b="1" dirty="0" smtClean="0">
                <a:ea typeface="微軟正黑體" panose="020B0604030504040204" pitchFamily="34" charset="-120"/>
              </a:rPr>
              <a:t>Relay</a:t>
            </a:r>
            <a:r>
              <a:rPr lang="zh-TW" altLang="en-US" sz="2400" b="1" dirty="0" smtClean="0">
                <a:ea typeface="微軟正黑體" panose="020B0604030504040204" pitchFamily="34" charset="-120"/>
              </a:rPr>
              <a:t>模組</a:t>
            </a:r>
            <a:endParaRPr lang="zh-TW" altLang="en-US" sz="2400" b="1" dirty="0">
              <a:ea typeface="微軟正黑體" panose="020B0604030504040204" pitchFamily="34" charset="-120"/>
            </a:endParaRPr>
          </a:p>
        </p:txBody>
      </p:sp>
      <p:cxnSp>
        <p:nvCxnSpPr>
          <p:cNvPr id="15" name="直線單箭頭接點 14"/>
          <p:cNvCxnSpPr/>
          <p:nvPr/>
        </p:nvCxnSpPr>
        <p:spPr>
          <a:xfrm flipV="1">
            <a:off x="2339752" y="5517232"/>
            <a:ext cx="589755" cy="347645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標題 1"/>
          <p:cNvSpPr txBox="1">
            <a:spLocks/>
          </p:cNvSpPr>
          <p:nvPr/>
        </p:nvSpPr>
        <p:spPr>
          <a:xfrm>
            <a:off x="457200" y="116632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smtClean="0">
                <a:ea typeface="微軟正黑體" panose="020B0604030504040204" pitchFamily="34" charset="-120"/>
              </a:rPr>
              <a:t>LAB4 – </a:t>
            </a:r>
            <a:r>
              <a:rPr lang="zh-TW" altLang="en-US" dirty="0" smtClean="0">
                <a:ea typeface="微軟正黑體" panose="020B0604030504040204" pitchFamily="34" charset="-120"/>
              </a:rPr>
              <a:t>智慧開關</a:t>
            </a:r>
            <a:endParaRPr lang="zh-TW" altLang="en-US" dirty="0"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918786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DA4F4-52DE-44A2-9828-6F971FD0A35D}" type="slidenum">
              <a:rPr lang="zh-TW" altLang="en-US" smtClean="0"/>
              <a:t>47</a:t>
            </a:fld>
            <a:endParaRPr lang="zh-TW" altLang="en-US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9472" y="1556792"/>
            <a:ext cx="2232248" cy="4408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131" y="1700808"/>
            <a:ext cx="3844733" cy="3247200"/>
          </a:xfrm>
          <a:prstGeom prst="rect">
            <a:avLst/>
          </a:prstGeom>
        </p:spPr>
      </p:pic>
      <p:cxnSp>
        <p:nvCxnSpPr>
          <p:cNvPr id="8" name="直線接點 7"/>
          <p:cNvCxnSpPr/>
          <p:nvPr/>
        </p:nvCxnSpPr>
        <p:spPr>
          <a:xfrm flipH="1">
            <a:off x="683568" y="3943216"/>
            <a:ext cx="447113" cy="0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接點 8"/>
          <p:cNvCxnSpPr/>
          <p:nvPr/>
        </p:nvCxnSpPr>
        <p:spPr>
          <a:xfrm>
            <a:off x="693728" y="1196752"/>
            <a:ext cx="0" cy="2746464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/>
          <p:cNvCxnSpPr/>
          <p:nvPr/>
        </p:nvCxnSpPr>
        <p:spPr>
          <a:xfrm>
            <a:off x="693728" y="1196752"/>
            <a:ext cx="4472485" cy="0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接點 14"/>
          <p:cNvCxnSpPr/>
          <p:nvPr/>
        </p:nvCxnSpPr>
        <p:spPr>
          <a:xfrm>
            <a:off x="5156053" y="1196752"/>
            <a:ext cx="0" cy="1373232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接點 18"/>
          <p:cNvCxnSpPr/>
          <p:nvPr/>
        </p:nvCxnSpPr>
        <p:spPr>
          <a:xfrm>
            <a:off x="5125573" y="2590304"/>
            <a:ext cx="509684" cy="0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接點 21"/>
          <p:cNvCxnSpPr/>
          <p:nvPr/>
        </p:nvCxnSpPr>
        <p:spPr>
          <a:xfrm>
            <a:off x="5080594" y="4179560"/>
            <a:ext cx="509684" cy="0"/>
          </a:xfrm>
          <a:prstGeom prst="line">
            <a:avLst/>
          </a:prstGeom>
          <a:ln w="635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接點 22"/>
          <p:cNvCxnSpPr/>
          <p:nvPr/>
        </p:nvCxnSpPr>
        <p:spPr>
          <a:xfrm>
            <a:off x="875839" y="4221088"/>
            <a:ext cx="509684" cy="0"/>
          </a:xfrm>
          <a:prstGeom prst="line">
            <a:avLst/>
          </a:prstGeom>
          <a:ln w="635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/>
          <p:cNvCxnSpPr/>
          <p:nvPr/>
        </p:nvCxnSpPr>
        <p:spPr>
          <a:xfrm>
            <a:off x="875839" y="4221088"/>
            <a:ext cx="0" cy="792088"/>
          </a:xfrm>
          <a:prstGeom prst="line">
            <a:avLst/>
          </a:prstGeom>
          <a:ln w="635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接點 26"/>
          <p:cNvCxnSpPr/>
          <p:nvPr/>
        </p:nvCxnSpPr>
        <p:spPr>
          <a:xfrm>
            <a:off x="867213" y="5021802"/>
            <a:ext cx="4204755" cy="0"/>
          </a:xfrm>
          <a:prstGeom prst="line">
            <a:avLst/>
          </a:prstGeom>
          <a:ln w="635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接點 29"/>
          <p:cNvCxnSpPr/>
          <p:nvPr/>
        </p:nvCxnSpPr>
        <p:spPr>
          <a:xfrm flipV="1">
            <a:off x="5065896" y="4149080"/>
            <a:ext cx="0" cy="900000"/>
          </a:xfrm>
          <a:prstGeom prst="line">
            <a:avLst/>
          </a:prstGeom>
          <a:ln w="635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接點 32"/>
          <p:cNvCxnSpPr/>
          <p:nvPr/>
        </p:nvCxnSpPr>
        <p:spPr>
          <a:xfrm>
            <a:off x="7682270" y="4385266"/>
            <a:ext cx="634146" cy="0"/>
          </a:xfrm>
          <a:prstGeom prst="line">
            <a:avLst/>
          </a:prstGeom>
          <a:ln w="635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接點 34"/>
          <p:cNvCxnSpPr/>
          <p:nvPr/>
        </p:nvCxnSpPr>
        <p:spPr>
          <a:xfrm>
            <a:off x="8316416" y="4385266"/>
            <a:ext cx="0" cy="1852046"/>
          </a:xfrm>
          <a:prstGeom prst="line">
            <a:avLst/>
          </a:prstGeom>
          <a:ln w="635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接點 37"/>
          <p:cNvCxnSpPr/>
          <p:nvPr/>
        </p:nvCxnSpPr>
        <p:spPr>
          <a:xfrm>
            <a:off x="1628298" y="4573202"/>
            <a:ext cx="0" cy="1710240"/>
          </a:xfrm>
          <a:prstGeom prst="line">
            <a:avLst/>
          </a:prstGeom>
          <a:ln w="635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接點 41"/>
          <p:cNvCxnSpPr/>
          <p:nvPr/>
        </p:nvCxnSpPr>
        <p:spPr>
          <a:xfrm flipH="1">
            <a:off x="1628298" y="6237312"/>
            <a:ext cx="6688118" cy="46130"/>
          </a:xfrm>
          <a:prstGeom prst="line">
            <a:avLst/>
          </a:prstGeom>
          <a:ln w="635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文字方塊 44"/>
          <p:cNvSpPr txBox="1"/>
          <p:nvPr/>
        </p:nvSpPr>
        <p:spPr>
          <a:xfrm>
            <a:off x="273326" y="3717032"/>
            <a:ext cx="338234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TW" sz="2400" b="1" dirty="0" smtClean="0">
                <a:solidFill>
                  <a:srgbClr val="FF0000"/>
                </a:solidFill>
                <a:ea typeface="微軟正黑體" panose="020B0604030504040204" pitchFamily="34" charset="-120"/>
              </a:rPr>
              <a:t>5V</a:t>
            </a:r>
            <a:endParaRPr lang="zh-TW" altLang="en-US" sz="2400" b="1" dirty="0">
              <a:solidFill>
                <a:srgbClr val="FF0000"/>
              </a:solidFill>
              <a:ea typeface="微軟正黑體" panose="020B0604030504040204" pitchFamily="34" charset="-120"/>
            </a:endParaRPr>
          </a:p>
        </p:txBody>
      </p:sp>
      <p:sp>
        <p:nvSpPr>
          <p:cNvPr id="46" name="文字方塊 45"/>
          <p:cNvSpPr txBox="1"/>
          <p:nvPr/>
        </p:nvSpPr>
        <p:spPr>
          <a:xfrm>
            <a:off x="251520" y="4139788"/>
            <a:ext cx="591509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TW" sz="2400" b="1" dirty="0" smtClean="0">
                <a:ea typeface="微軟正黑體" panose="020B0604030504040204" pitchFamily="34" charset="-120"/>
              </a:rPr>
              <a:t>GND</a:t>
            </a:r>
            <a:endParaRPr lang="zh-TW" altLang="en-US" sz="2400" b="1" dirty="0">
              <a:ea typeface="微軟正黑體" panose="020B0604030504040204" pitchFamily="34" charset="-120"/>
            </a:endParaRPr>
          </a:p>
        </p:txBody>
      </p:sp>
      <p:sp>
        <p:nvSpPr>
          <p:cNvPr id="47" name="文字方塊 46"/>
          <p:cNvSpPr txBox="1"/>
          <p:nvPr/>
        </p:nvSpPr>
        <p:spPr>
          <a:xfrm>
            <a:off x="1676235" y="5867980"/>
            <a:ext cx="123110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TW" altLang="en-US" sz="2400" b="1" dirty="0" smtClean="0">
                <a:solidFill>
                  <a:srgbClr val="00B050"/>
                </a:solidFill>
                <a:ea typeface="微軟正黑體" panose="020B0604030504040204" pitchFamily="34" charset="-120"/>
              </a:rPr>
              <a:t>控制訊號</a:t>
            </a:r>
            <a:endParaRPr lang="zh-TW" altLang="en-US" sz="2400" b="1" dirty="0">
              <a:solidFill>
                <a:srgbClr val="00B050"/>
              </a:solidFill>
              <a:ea typeface="微軟正黑體" panose="020B0604030504040204" pitchFamily="34" charset="-120"/>
            </a:endParaRPr>
          </a:p>
        </p:txBody>
      </p:sp>
      <p:sp>
        <p:nvSpPr>
          <p:cNvPr id="48" name="標題 1"/>
          <p:cNvSpPr txBox="1">
            <a:spLocks/>
          </p:cNvSpPr>
          <p:nvPr/>
        </p:nvSpPr>
        <p:spPr>
          <a:xfrm>
            <a:off x="457200" y="116632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smtClean="0">
                <a:ea typeface="微軟正黑體" panose="020B0604030504040204" pitchFamily="34" charset="-120"/>
              </a:rPr>
              <a:t>LAB4 – </a:t>
            </a:r>
            <a:r>
              <a:rPr lang="zh-TW" altLang="en-US" dirty="0" smtClean="0">
                <a:ea typeface="微軟正黑體" panose="020B0604030504040204" pitchFamily="34" charset="-120"/>
              </a:rPr>
              <a:t>智慧開關</a:t>
            </a:r>
            <a:endParaRPr lang="zh-TW" altLang="en-US" dirty="0"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96446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DA4F4-52DE-44A2-9828-6F971FD0A35D}" type="slidenum">
              <a:rPr lang="zh-TW" altLang="en-US" smtClean="0"/>
              <a:t>48</a:t>
            </a:fld>
            <a:endParaRPr lang="zh-TW" altLang="en-US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620688"/>
            <a:ext cx="7627220" cy="25202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0232" y="3429000"/>
            <a:ext cx="1457494" cy="1230976"/>
          </a:xfrm>
          <a:prstGeom prst="rect">
            <a:avLst/>
          </a:prstGeom>
        </p:spPr>
      </p:pic>
      <p:pic>
        <p:nvPicPr>
          <p:cNvPr id="27651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8972" y="3370830"/>
            <a:ext cx="1528767" cy="21871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6" name="直線單箭頭接點 5"/>
          <p:cNvCxnSpPr/>
          <p:nvPr/>
        </p:nvCxnSpPr>
        <p:spPr>
          <a:xfrm>
            <a:off x="2510287" y="4132053"/>
            <a:ext cx="4192438" cy="17253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橢圓 8"/>
          <p:cNvSpPr/>
          <p:nvPr/>
        </p:nvSpPr>
        <p:spPr>
          <a:xfrm>
            <a:off x="1940943" y="3952033"/>
            <a:ext cx="621102" cy="36004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/>
          <p:cNvSpPr txBox="1"/>
          <p:nvPr/>
        </p:nvSpPr>
        <p:spPr>
          <a:xfrm>
            <a:off x="3779912" y="4653136"/>
            <a:ext cx="5308633" cy="110799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TW" altLang="en-US" sz="2400" b="1" dirty="0" smtClean="0">
                <a:ea typeface="微軟正黑體" panose="020B0604030504040204" pitchFamily="34" charset="-120"/>
              </a:rPr>
              <a:t>連接後即可用</a:t>
            </a:r>
            <a:r>
              <a:rPr lang="en-US" altLang="zh-TW" sz="2400" b="1" dirty="0" smtClean="0">
                <a:ea typeface="微軟正黑體" panose="020B0604030504040204" pitchFamily="34" charset="-120"/>
              </a:rPr>
              <a:t>Switch1</a:t>
            </a:r>
            <a:r>
              <a:rPr lang="zh-TW" altLang="en-US" sz="2400" b="1" dirty="0" smtClean="0">
                <a:ea typeface="微軟正黑體" panose="020B0604030504040204" pitchFamily="34" charset="-120"/>
              </a:rPr>
              <a:t>控制</a:t>
            </a:r>
            <a:r>
              <a:rPr lang="zh-TW" altLang="en-US" sz="2400" b="1" dirty="0" smtClean="0">
                <a:ea typeface="微軟正黑體" panose="020B0604030504040204" pitchFamily="34" charset="-120"/>
              </a:rPr>
              <a:t>繼電器</a:t>
            </a:r>
            <a:r>
              <a:rPr lang="zh-TW" altLang="en-US" sz="2400" b="1" dirty="0">
                <a:ea typeface="微軟正黑體" panose="020B0604030504040204" pitchFamily="34" charset="-120"/>
              </a:rPr>
              <a:t>模組</a:t>
            </a:r>
            <a:r>
              <a:rPr lang="zh-TW" altLang="en-US" sz="2400" b="1" dirty="0" smtClean="0">
                <a:ea typeface="微軟正黑體" panose="020B0604030504040204" pitchFamily="34" charset="-120"/>
              </a:rPr>
              <a:t>，</a:t>
            </a:r>
            <a:endParaRPr lang="en-US" altLang="zh-TW" sz="2400" b="1" dirty="0" smtClean="0">
              <a:ea typeface="微軟正黑體" panose="020B0604030504040204" pitchFamily="34" charset="-120"/>
            </a:endParaRPr>
          </a:p>
          <a:p>
            <a:r>
              <a:rPr lang="zh-TW" altLang="en-US" sz="2400" b="1" dirty="0" smtClean="0">
                <a:ea typeface="微軟正黑體" panose="020B0604030504040204" pitchFamily="34" charset="-120"/>
              </a:rPr>
              <a:t>繼電器啟動時可以聽到</a:t>
            </a:r>
            <a:r>
              <a:rPr lang="zh-TW" altLang="en-US" sz="2400" b="1" dirty="0" smtClean="0">
                <a:ea typeface="微軟正黑體" panose="020B0604030504040204" pitchFamily="34" charset="-120"/>
              </a:rPr>
              <a:t>答一聲，</a:t>
            </a:r>
            <a:r>
              <a:rPr lang="en-US" altLang="zh-TW" sz="2400" b="1" dirty="0" smtClean="0">
                <a:ea typeface="微軟正黑體" panose="020B0604030504040204" pitchFamily="34" charset="-120"/>
              </a:rPr>
              <a:t>COM</a:t>
            </a:r>
            <a:r>
              <a:rPr lang="zh-TW" altLang="en-US" sz="2400" b="1" dirty="0" smtClean="0">
                <a:ea typeface="微軟正黑體" panose="020B0604030504040204" pitchFamily="34" charset="-120"/>
              </a:rPr>
              <a:t>跟</a:t>
            </a:r>
            <a:endParaRPr lang="en-US" altLang="zh-TW" sz="2400" b="1" dirty="0" smtClean="0">
              <a:ea typeface="微軟正黑體" panose="020B0604030504040204" pitchFamily="34" charset="-120"/>
            </a:endParaRPr>
          </a:p>
          <a:p>
            <a:r>
              <a:rPr lang="en-US" altLang="zh-TW" sz="2400" b="1" dirty="0" smtClean="0">
                <a:ea typeface="微軟正黑體" panose="020B0604030504040204" pitchFamily="34" charset="-120"/>
              </a:rPr>
              <a:t>NO</a:t>
            </a:r>
            <a:r>
              <a:rPr lang="zh-TW" altLang="en-US" sz="2400" b="1" dirty="0" smtClean="0">
                <a:ea typeface="微軟正黑體" panose="020B0604030504040204" pitchFamily="34" charset="-120"/>
              </a:rPr>
              <a:t>兩個腳位就會接通。</a:t>
            </a:r>
            <a:endParaRPr lang="zh-TW" altLang="en-US" sz="2400" b="1" dirty="0">
              <a:ea typeface="微軟正黑體" panose="020B0604030504040204" pitchFamily="34" charset="-12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925355" y="6002704"/>
            <a:ext cx="7155292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TW" altLang="en-US" sz="2400" b="1" dirty="0" smtClean="0">
                <a:solidFill>
                  <a:srgbClr val="0000FF"/>
                </a:solidFill>
                <a:ea typeface="微軟正黑體" panose="020B0604030504040204" pitchFamily="34" charset="-120"/>
              </a:rPr>
              <a:t>可嘗試以</a:t>
            </a:r>
            <a:r>
              <a:rPr lang="zh-TW" altLang="en-US" sz="2400" b="1" dirty="0" smtClean="0">
                <a:solidFill>
                  <a:srgbClr val="0000FF"/>
                </a:solidFill>
                <a:ea typeface="微軟正黑體" panose="020B0604030504040204" pitchFamily="34" charset="-120"/>
              </a:rPr>
              <a:t>光感測器模組取代</a:t>
            </a:r>
            <a:r>
              <a:rPr lang="en-US" altLang="zh-TW" sz="2400" b="1" dirty="0" smtClean="0">
                <a:solidFill>
                  <a:srgbClr val="0000FF"/>
                </a:solidFill>
                <a:ea typeface="微軟正黑體" panose="020B0604030504040204" pitchFamily="34" charset="-120"/>
              </a:rPr>
              <a:t>Switch1</a:t>
            </a:r>
            <a:r>
              <a:rPr lang="zh-TW" altLang="en-US" sz="2400" b="1" dirty="0" smtClean="0">
                <a:solidFill>
                  <a:srgbClr val="0000FF"/>
                </a:solidFill>
                <a:ea typeface="微軟正黑體" panose="020B0604030504040204" pitchFamily="34" charset="-120"/>
              </a:rPr>
              <a:t>，變成光感開關。</a:t>
            </a:r>
            <a:endParaRPr lang="en-US" altLang="zh-TW" sz="2400" b="1" dirty="0" smtClean="0">
              <a:solidFill>
                <a:srgbClr val="0000FF"/>
              </a:solidFill>
              <a:ea typeface="微軟正黑體" panose="020B0604030504040204" pitchFamily="34" charset="-120"/>
            </a:endParaRPr>
          </a:p>
          <a:p>
            <a:r>
              <a:rPr lang="zh-TW" altLang="en-US" sz="2400" b="1" dirty="0">
                <a:solidFill>
                  <a:srgbClr val="0000FF"/>
                </a:solidFill>
                <a:ea typeface="微軟正黑體" panose="020B0604030504040204" pitchFamily="34" charset="-120"/>
              </a:rPr>
              <a:t>或是</a:t>
            </a:r>
            <a:r>
              <a:rPr lang="zh-TW" altLang="en-US" sz="2400" b="1" dirty="0" smtClean="0">
                <a:solidFill>
                  <a:srgbClr val="0000FF"/>
                </a:solidFill>
                <a:ea typeface="微軟正黑體" panose="020B0604030504040204" pitchFamily="34" charset="-120"/>
              </a:rPr>
              <a:t>以</a:t>
            </a:r>
            <a:r>
              <a:rPr lang="en-US" altLang="zh-TW" sz="2400" b="1" dirty="0" smtClean="0">
                <a:solidFill>
                  <a:srgbClr val="0000FF"/>
                </a:solidFill>
                <a:ea typeface="微軟正黑體" panose="020B0604030504040204" pitchFamily="34" charset="-120"/>
              </a:rPr>
              <a:t>Acceleration</a:t>
            </a:r>
            <a:r>
              <a:rPr lang="zh-TW" altLang="en-US" sz="2400" b="1" dirty="0" smtClean="0">
                <a:solidFill>
                  <a:srgbClr val="0000FF"/>
                </a:solidFill>
                <a:ea typeface="微軟正黑體" panose="020B0604030504040204" pitchFamily="34" charset="-120"/>
              </a:rPr>
              <a:t>取代</a:t>
            </a:r>
            <a:r>
              <a:rPr lang="en-US" altLang="zh-TW" sz="2400" b="1" dirty="0" smtClean="0">
                <a:solidFill>
                  <a:srgbClr val="0000FF"/>
                </a:solidFill>
                <a:ea typeface="微軟正黑體" panose="020B0604030504040204" pitchFamily="34" charset="-120"/>
              </a:rPr>
              <a:t>Switch1</a:t>
            </a:r>
            <a:r>
              <a:rPr lang="zh-TW" altLang="en-US" sz="2400" b="1" dirty="0" smtClean="0">
                <a:solidFill>
                  <a:srgbClr val="0000FF"/>
                </a:solidFill>
                <a:ea typeface="微軟正黑體" panose="020B0604030504040204" pitchFamily="34" charset="-120"/>
              </a:rPr>
              <a:t>，</a:t>
            </a:r>
            <a:r>
              <a:rPr lang="zh-TW" altLang="en-US" sz="2400" b="1" dirty="0">
                <a:solidFill>
                  <a:srgbClr val="0000FF"/>
                </a:solidFill>
                <a:ea typeface="微軟正黑體" panose="020B0604030504040204" pitchFamily="34" charset="-120"/>
              </a:rPr>
              <a:t>就</a:t>
            </a:r>
            <a:r>
              <a:rPr lang="zh-TW" altLang="en-US" sz="2400" b="1" dirty="0" smtClean="0">
                <a:solidFill>
                  <a:srgbClr val="0000FF"/>
                </a:solidFill>
                <a:ea typeface="微軟正黑體" panose="020B0604030504040204" pitchFamily="34" charset="-120"/>
              </a:rPr>
              <a:t>變成體感開關。</a:t>
            </a:r>
            <a:endParaRPr lang="zh-TW" altLang="en-US" sz="2400" b="1" dirty="0">
              <a:solidFill>
                <a:srgbClr val="0000FF"/>
              </a:solidFill>
              <a:ea typeface="微軟正黑體" panose="020B0604030504040204" pitchFamily="34" charset="-12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6948264" y="-27384"/>
            <a:ext cx="2167260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TW" sz="2400" b="1" dirty="0" smtClean="0">
                <a:ea typeface="微軟正黑體" panose="020B0604030504040204" pitchFamily="34" charset="-120"/>
              </a:rPr>
              <a:t>LAB4 </a:t>
            </a:r>
            <a:r>
              <a:rPr lang="en-US" altLang="zh-TW" sz="2400" b="1" dirty="0">
                <a:ea typeface="微軟正黑體" panose="020B0604030504040204" pitchFamily="34" charset="-120"/>
              </a:rPr>
              <a:t>– </a:t>
            </a:r>
            <a:r>
              <a:rPr lang="zh-TW" altLang="en-US" sz="2400" b="1" dirty="0">
                <a:ea typeface="微軟正黑體" panose="020B0604030504040204" pitchFamily="34" charset="-120"/>
              </a:rPr>
              <a:t>智慧開關</a:t>
            </a:r>
            <a:endParaRPr lang="zh-TW" altLang="en-US" sz="2400" b="1" dirty="0"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196553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DA4F4-52DE-44A2-9828-6F971FD0A35D}" type="slidenum">
              <a:rPr lang="zh-TW" altLang="en-US" smtClean="0"/>
              <a:t>49</a:t>
            </a:fld>
            <a:endParaRPr lang="zh-TW" altLang="en-US"/>
          </a:p>
        </p:txBody>
      </p:sp>
      <p:sp>
        <p:nvSpPr>
          <p:cNvPr id="3" name="標題 1"/>
          <p:cNvSpPr txBox="1">
            <a:spLocks/>
          </p:cNvSpPr>
          <p:nvPr/>
        </p:nvSpPr>
        <p:spPr>
          <a:xfrm>
            <a:off x="457200" y="116632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smtClean="0">
                <a:ea typeface="微軟正黑體" panose="020B0604030504040204" pitchFamily="34" charset="-120"/>
              </a:rPr>
              <a:t>LAB5 – </a:t>
            </a:r>
            <a:r>
              <a:rPr lang="zh-TW" altLang="en-US" dirty="0" smtClean="0">
                <a:ea typeface="微軟正黑體" panose="020B0604030504040204" pitchFamily="34" charset="-120"/>
              </a:rPr>
              <a:t>多板子合作運用</a:t>
            </a:r>
            <a:endParaRPr lang="zh-TW" altLang="en-US" dirty="0">
              <a:ea typeface="微軟正黑體" panose="020B0604030504040204" pitchFamily="34" charset="-120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09835"/>
            <a:ext cx="9144000" cy="51435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文字方塊 9"/>
          <p:cNvSpPr txBox="1"/>
          <p:nvPr/>
        </p:nvSpPr>
        <p:spPr>
          <a:xfrm>
            <a:off x="306536" y="4005064"/>
            <a:ext cx="4193456" cy="1477328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zh-TW" altLang="en-US" sz="2400" b="1" dirty="0" smtClean="0">
                <a:solidFill>
                  <a:srgbClr val="0000FF"/>
                </a:solidFill>
                <a:ea typeface="微軟正黑體" panose="020B0604030504040204" pitchFamily="34" charset="-120"/>
              </a:rPr>
              <a:t>點擊後選擇其他組別的板子</a:t>
            </a:r>
            <a:endParaRPr lang="en-US" altLang="zh-TW" sz="2400" b="1" dirty="0" smtClean="0">
              <a:solidFill>
                <a:srgbClr val="0000FF"/>
              </a:solidFill>
              <a:ea typeface="微軟正黑體" panose="020B0604030504040204" pitchFamily="34" charset="-120"/>
            </a:endParaRPr>
          </a:p>
          <a:p>
            <a:r>
              <a:rPr lang="zh-TW" altLang="en-US" sz="2400" b="1" dirty="0">
                <a:solidFill>
                  <a:srgbClr val="0000FF"/>
                </a:solidFill>
                <a:ea typeface="微軟正黑體" panose="020B0604030504040204" pitchFamily="34" charset="-120"/>
              </a:rPr>
              <a:t>就可以</a:t>
            </a:r>
            <a:r>
              <a:rPr lang="zh-TW" altLang="en-US" sz="2400" b="1" dirty="0" smtClean="0">
                <a:solidFill>
                  <a:srgbClr val="0000FF"/>
                </a:solidFill>
                <a:ea typeface="微軟正黑體" panose="020B0604030504040204" pitchFamily="34" charset="-120"/>
              </a:rPr>
              <a:t>讓兩張不同的板子遠</a:t>
            </a:r>
            <a:endParaRPr lang="en-US" altLang="zh-TW" sz="2400" b="1" dirty="0" smtClean="0">
              <a:solidFill>
                <a:srgbClr val="0000FF"/>
              </a:solidFill>
              <a:ea typeface="微軟正黑體" panose="020B0604030504040204" pitchFamily="34" charset="-120"/>
            </a:endParaRPr>
          </a:p>
          <a:p>
            <a:r>
              <a:rPr lang="zh-TW" altLang="en-US" sz="2400" b="1" dirty="0" smtClean="0">
                <a:solidFill>
                  <a:srgbClr val="0000FF"/>
                </a:solidFill>
                <a:ea typeface="微軟正黑體" panose="020B0604030504040204" pitchFamily="34" charset="-120"/>
              </a:rPr>
              <a:t>端遙控</a:t>
            </a:r>
            <a:r>
              <a:rPr lang="zh-TW" altLang="en-US" sz="2400" b="1" dirty="0" smtClean="0">
                <a:solidFill>
                  <a:srgbClr val="0000FF"/>
                </a:solidFill>
                <a:ea typeface="微軟正黑體" panose="020B0604030504040204" pitchFamily="34" charset="-120"/>
              </a:rPr>
              <a:t>控制</a:t>
            </a:r>
            <a:endParaRPr lang="en-US" altLang="zh-TW" sz="2400" b="1" dirty="0" smtClean="0">
              <a:solidFill>
                <a:srgbClr val="0000FF"/>
              </a:solidFill>
              <a:ea typeface="微軟正黑體" panose="020B0604030504040204" pitchFamily="34" charset="-120"/>
            </a:endParaRPr>
          </a:p>
          <a:p>
            <a:r>
              <a:rPr lang="en-US" altLang="zh-TW" sz="2400" b="1" dirty="0" smtClean="0">
                <a:ea typeface="微軟正黑體" panose="020B0604030504040204" pitchFamily="34" charset="-120"/>
              </a:rPr>
              <a:t>(</a:t>
            </a:r>
            <a:r>
              <a:rPr lang="zh-TW" altLang="en-US" sz="2400" b="1" dirty="0" smtClean="0">
                <a:ea typeface="微軟正黑體" panose="020B0604030504040204" pitchFamily="34" charset="-120"/>
              </a:rPr>
              <a:t>如此光</a:t>
            </a:r>
            <a:r>
              <a:rPr lang="zh-TW" altLang="en-US" sz="2400" b="1" dirty="0">
                <a:ea typeface="微軟正黑體" panose="020B0604030504040204" pitchFamily="34" charset="-120"/>
              </a:rPr>
              <a:t>感測</a:t>
            </a:r>
            <a:r>
              <a:rPr lang="zh-TW" altLang="en-US" sz="2400" b="1" dirty="0" smtClean="0">
                <a:ea typeface="微軟正黑體" panose="020B0604030504040204" pitchFamily="34" charset="-120"/>
              </a:rPr>
              <a:t>器就可以</a:t>
            </a:r>
            <a:r>
              <a:rPr lang="zh-TW" altLang="en-US" sz="2400" b="1" dirty="0">
                <a:ea typeface="微軟正黑體" panose="020B0604030504040204" pitchFamily="34" charset="-120"/>
              </a:rPr>
              <a:t>放</a:t>
            </a:r>
            <a:r>
              <a:rPr lang="zh-TW" altLang="en-US" sz="2400" b="1" dirty="0" smtClean="0">
                <a:ea typeface="微軟正黑體" panose="020B0604030504040204" pitchFamily="34" charset="-120"/>
              </a:rPr>
              <a:t>到遠處</a:t>
            </a:r>
            <a:r>
              <a:rPr lang="en-US" altLang="zh-TW" sz="2400" b="1" dirty="0" smtClean="0">
                <a:ea typeface="微軟正黑體" panose="020B0604030504040204" pitchFamily="34" charset="-120"/>
              </a:rPr>
              <a:t>)</a:t>
            </a:r>
            <a:endParaRPr lang="zh-TW" altLang="en-US" sz="2400" b="1" dirty="0">
              <a:ea typeface="微軟正黑體" panose="020B0604030504040204" pitchFamily="34" charset="-120"/>
            </a:endParaRPr>
          </a:p>
        </p:txBody>
      </p:sp>
      <p:sp>
        <p:nvSpPr>
          <p:cNvPr id="11" name="橢圓 10"/>
          <p:cNvSpPr/>
          <p:nvPr/>
        </p:nvSpPr>
        <p:spPr>
          <a:xfrm>
            <a:off x="3249488" y="2377890"/>
            <a:ext cx="1270484" cy="566377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/>
          <p:cNvSpPr txBox="1"/>
          <p:nvPr/>
        </p:nvSpPr>
        <p:spPr>
          <a:xfrm>
            <a:off x="530926" y="2624502"/>
            <a:ext cx="584515" cy="2154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lIns="36000" tIns="0" rIns="0" bIns="0" rtlCol="0">
            <a:spAutoFit/>
          </a:bodyPr>
          <a:lstStyle/>
          <a:p>
            <a:r>
              <a:rPr lang="en-US" altLang="zh-TW" sz="1400" dirty="0" err="1" smtClean="0">
                <a:solidFill>
                  <a:srgbClr val="0000FF"/>
                </a:solidFill>
                <a:ea typeface="微軟正黑體" panose="020B0604030504040204" pitchFamily="34" charset="-120"/>
              </a:rPr>
              <a:t>MCU.fd</a:t>
            </a:r>
            <a:endParaRPr lang="en-US" altLang="zh-TW" sz="1400" dirty="0" smtClean="0">
              <a:solidFill>
                <a:srgbClr val="0000FF"/>
              </a:solidFill>
              <a:ea typeface="微軟正黑體" panose="020B0604030504040204" pitchFamily="34" charset="-120"/>
            </a:endParaRPr>
          </a:p>
        </p:txBody>
      </p:sp>
      <p:sp>
        <p:nvSpPr>
          <p:cNvPr id="9" name="橢圓 8"/>
          <p:cNvSpPr/>
          <p:nvPr/>
        </p:nvSpPr>
        <p:spPr>
          <a:xfrm>
            <a:off x="107504" y="2377890"/>
            <a:ext cx="1270484" cy="566377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3" name="直線單箭頭接點 12"/>
          <p:cNvCxnSpPr/>
          <p:nvPr/>
        </p:nvCxnSpPr>
        <p:spPr>
          <a:xfrm flipH="1" flipV="1">
            <a:off x="824589" y="2767547"/>
            <a:ext cx="724619" cy="1224951"/>
          </a:xfrm>
          <a:prstGeom prst="straightConnector1">
            <a:avLst/>
          </a:prstGeom>
          <a:ln w="28575">
            <a:solidFill>
              <a:srgbClr val="0000FF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/>
          <p:cNvCxnSpPr/>
          <p:nvPr/>
        </p:nvCxnSpPr>
        <p:spPr>
          <a:xfrm flipV="1">
            <a:off x="1529080" y="2803585"/>
            <a:ext cx="2378686" cy="1179135"/>
          </a:xfrm>
          <a:prstGeom prst="straightConnector1">
            <a:avLst/>
          </a:prstGeom>
          <a:ln w="28575">
            <a:solidFill>
              <a:srgbClr val="0000FF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/>
          <p:cNvSpPr/>
          <p:nvPr/>
        </p:nvSpPr>
        <p:spPr>
          <a:xfrm>
            <a:off x="163554" y="908720"/>
            <a:ext cx="88729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 smtClean="0">
                <a:ea typeface="微軟正黑體" panose="020B0604030504040204" pitchFamily="34" charset="-120"/>
              </a:rPr>
              <a:t>在</a:t>
            </a:r>
            <a:r>
              <a:rPr lang="en-US" altLang="zh-TW" b="1" dirty="0" smtClean="0">
                <a:ea typeface="微軟正黑體" panose="020B0604030504040204" pitchFamily="34" charset="-120"/>
              </a:rPr>
              <a:t>LAB2</a:t>
            </a:r>
            <a:r>
              <a:rPr lang="zh-TW" altLang="en-US" b="1" dirty="0" smtClean="0">
                <a:ea typeface="微軟正黑體" panose="020B0604030504040204" pitchFamily="34" charset="-120"/>
              </a:rPr>
              <a:t>中，光</a:t>
            </a:r>
            <a:r>
              <a:rPr lang="zh-TW" altLang="en-US" b="1" dirty="0">
                <a:ea typeface="微軟正黑體" panose="020B0604030504040204" pitchFamily="34" charset="-120"/>
              </a:rPr>
              <a:t>感應調節</a:t>
            </a:r>
            <a:r>
              <a:rPr lang="zh-TW" altLang="en-US" b="1" dirty="0" smtClean="0">
                <a:ea typeface="微軟正黑體" panose="020B0604030504040204" pitchFamily="34" charset="-120"/>
              </a:rPr>
              <a:t>燈，我們改使用兩張板子，一張為光</a:t>
            </a:r>
            <a:r>
              <a:rPr lang="zh-TW" altLang="en-US" b="1" dirty="0">
                <a:ea typeface="微軟正黑體" panose="020B0604030504040204" pitchFamily="34" charset="-120"/>
              </a:rPr>
              <a:t>感測器</a:t>
            </a:r>
            <a:r>
              <a:rPr lang="zh-TW" altLang="en-US" b="1" dirty="0" smtClean="0">
                <a:ea typeface="微軟正黑體" panose="020B0604030504040204" pitchFamily="34" charset="-120"/>
              </a:rPr>
              <a:t>，另一張連接</a:t>
            </a:r>
            <a:r>
              <a:rPr lang="en-US" altLang="zh-TW" b="1" dirty="0" smtClean="0">
                <a:ea typeface="微軟正黑體" panose="020B0604030504040204" pitchFamily="34" charset="-120"/>
              </a:rPr>
              <a:t>LED</a:t>
            </a:r>
            <a:r>
              <a:rPr lang="zh-TW" altLang="en-US" b="1" dirty="0" smtClean="0">
                <a:ea typeface="微軟正黑體" panose="020B0604030504040204" pitchFamily="34" charset="-120"/>
              </a:rPr>
              <a:t>燈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04588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ArduTalk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物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聯網應用開發實驗材料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DA4F4-52DE-44A2-9828-6F971FD0A35D}" type="slidenum">
              <a:rPr lang="zh-TW" altLang="en-US" smtClean="0"/>
              <a:t>5</a:t>
            </a:fld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2333342"/>
            <a:ext cx="1802096" cy="1320974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4071" y="4930227"/>
            <a:ext cx="1435596" cy="1318026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816854">
            <a:off x="4401885" y="5527949"/>
            <a:ext cx="1847183" cy="122582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648" y="5032106"/>
            <a:ext cx="923937" cy="1114268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208" y="4869160"/>
            <a:ext cx="1705171" cy="1440160"/>
          </a:xfrm>
          <a:prstGeom prst="rect">
            <a:avLst/>
          </a:prstGeom>
        </p:spPr>
      </p:pic>
      <p:sp>
        <p:nvSpPr>
          <p:cNvPr id="9" name="文字方塊 8"/>
          <p:cNvSpPr txBox="1"/>
          <p:nvPr/>
        </p:nvSpPr>
        <p:spPr>
          <a:xfrm>
            <a:off x="492131" y="1916832"/>
            <a:ext cx="1320874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TW" sz="2400" b="1" dirty="0" err="1" smtClean="0">
                <a:ea typeface="微軟正黑體" panose="020B0604030504040204" pitchFamily="34" charset="-120"/>
              </a:rPr>
              <a:t>NodeMCU</a:t>
            </a:r>
            <a:endParaRPr lang="zh-TW" altLang="en-US" sz="2400" b="1" dirty="0">
              <a:ea typeface="微軟正黑體" panose="020B0604030504040204" pitchFamily="34" charset="-12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827584" y="4427820"/>
            <a:ext cx="1531188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TW" sz="2400" b="1" dirty="0" smtClean="0">
                <a:ea typeface="微軟正黑體" panose="020B0604030504040204" pitchFamily="34" charset="-120"/>
              </a:rPr>
              <a:t>Light sensor</a:t>
            </a:r>
            <a:endParaRPr lang="zh-TW" altLang="en-US" sz="2400" b="1" dirty="0">
              <a:ea typeface="微軟正黑體" panose="020B0604030504040204" pitchFamily="34" charset="-12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3129163" y="4437112"/>
            <a:ext cx="1082797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TW" sz="2400" b="1" dirty="0" smtClean="0">
                <a:ea typeface="微軟正黑體" panose="020B0604030504040204" pitchFamily="34" charset="-120"/>
              </a:rPr>
              <a:t>RGB LED</a:t>
            </a:r>
            <a:endParaRPr lang="zh-TW" altLang="en-US" sz="2400" b="1" dirty="0">
              <a:ea typeface="微軟正黑體" panose="020B0604030504040204" pitchFamily="34" charset="-12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4932040" y="4437112"/>
            <a:ext cx="125515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TW" sz="2400" b="1" dirty="0" smtClean="0">
                <a:ea typeface="微軟正黑體" panose="020B0604030504040204" pitchFamily="34" charset="-120"/>
              </a:rPr>
              <a:t>220R</a:t>
            </a:r>
            <a:r>
              <a:rPr lang="zh-TW" altLang="en-US" sz="2400" b="1" dirty="0" smtClean="0">
                <a:ea typeface="微軟正黑體" panose="020B0604030504040204" pitchFamily="34" charset="-120"/>
              </a:rPr>
              <a:t>電阻</a:t>
            </a:r>
            <a:endParaRPr lang="zh-TW" altLang="en-US" sz="2400" b="1" dirty="0">
              <a:ea typeface="微軟正黑體" panose="020B0604030504040204" pitchFamily="34" charset="-12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6804248" y="4437112"/>
            <a:ext cx="692049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TW" sz="2400" b="1" dirty="0" smtClean="0">
                <a:ea typeface="微軟正黑體" panose="020B0604030504040204" pitchFamily="34" charset="-120"/>
              </a:rPr>
              <a:t>Relay</a:t>
            </a:r>
            <a:endParaRPr lang="zh-TW" altLang="en-US" sz="2400" b="1" dirty="0">
              <a:ea typeface="微軟正黑體" panose="020B0604030504040204" pitchFamily="34" charset="-120"/>
            </a:endParaRPr>
          </a:p>
        </p:txBody>
      </p:sp>
      <p:pic>
        <p:nvPicPr>
          <p:cNvPr id="20" name="圖片 1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54304">
            <a:off x="2409048" y="2317587"/>
            <a:ext cx="1156488" cy="1000667"/>
          </a:xfrm>
          <a:prstGeom prst="rect">
            <a:avLst/>
          </a:prstGeom>
        </p:spPr>
      </p:pic>
      <p:sp>
        <p:nvSpPr>
          <p:cNvPr id="22" name="文字方塊 21"/>
          <p:cNvSpPr txBox="1"/>
          <p:nvPr/>
        </p:nvSpPr>
        <p:spPr>
          <a:xfrm>
            <a:off x="2746966" y="1916832"/>
            <a:ext cx="1386598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TW" altLang="en-US" sz="2400" b="1" dirty="0" smtClean="0">
                <a:ea typeface="微軟正黑體" panose="020B0604030504040204" pitchFamily="34" charset="-120"/>
              </a:rPr>
              <a:t>麵包板 </a:t>
            </a:r>
            <a:r>
              <a:rPr lang="en-US" altLang="zh-TW" sz="2400" b="1" dirty="0" smtClean="0">
                <a:ea typeface="微軟正黑體" panose="020B0604030504040204" pitchFamily="34" charset="-120"/>
              </a:rPr>
              <a:t>X 2</a:t>
            </a:r>
            <a:endParaRPr lang="zh-TW" altLang="en-US" sz="2400" b="1" dirty="0">
              <a:ea typeface="微軟正黑體" panose="020B0604030504040204" pitchFamily="34" charset="-120"/>
            </a:endParaRPr>
          </a:p>
        </p:txBody>
      </p:sp>
      <p:pic>
        <p:nvPicPr>
          <p:cNvPr id="23" name="圖片 2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97789">
            <a:off x="3313486" y="2677628"/>
            <a:ext cx="1156488" cy="1000667"/>
          </a:xfrm>
          <a:prstGeom prst="rect">
            <a:avLst/>
          </a:prstGeom>
        </p:spPr>
      </p:pic>
      <p:pic>
        <p:nvPicPr>
          <p:cNvPr id="24" name="圖片 2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1023" y="2333342"/>
            <a:ext cx="1493520" cy="1493520"/>
          </a:xfrm>
          <a:prstGeom prst="rect">
            <a:avLst/>
          </a:prstGeom>
        </p:spPr>
      </p:pic>
      <p:sp>
        <p:nvSpPr>
          <p:cNvPr id="25" name="文字方塊 24"/>
          <p:cNvSpPr txBox="1"/>
          <p:nvPr/>
        </p:nvSpPr>
        <p:spPr>
          <a:xfrm>
            <a:off x="4899744" y="1916832"/>
            <a:ext cx="1400448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zh-TW" sz="2400" b="1" dirty="0" smtClean="0">
                <a:ea typeface="微軟正黑體" panose="020B0604030504040204" pitchFamily="34" charset="-120"/>
              </a:rPr>
              <a:t>Micro USB </a:t>
            </a:r>
            <a:br>
              <a:rPr lang="en-US" altLang="zh-TW" sz="2400" b="1" dirty="0" smtClean="0">
                <a:ea typeface="微軟正黑體" panose="020B0604030504040204" pitchFamily="34" charset="-120"/>
              </a:rPr>
            </a:br>
            <a:r>
              <a:rPr lang="zh-TW" altLang="en-US" sz="2400" b="1" dirty="0" smtClean="0">
                <a:ea typeface="微軟正黑體" panose="020B0604030504040204" pitchFamily="34" charset="-120"/>
              </a:rPr>
              <a:t>電源線</a:t>
            </a:r>
            <a:endParaRPr lang="zh-TW" altLang="en-US" sz="2400" b="1" dirty="0">
              <a:ea typeface="微軟正黑體" panose="020B0604030504040204" pitchFamily="34" charset="-120"/>
            </a:endParaRPr>
          </a:p>
        </p:txBody>
      </p:sp>
      <p:pic>
        <p:nvPicPr>
          <p:cNvPr id="26" name="圖片 2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0272" y="2544740"/>
            <a:ext cx="2123728" cy="1327330"/>
          </a:xfrm>
          <a:prstGeom prst="rect">
            <a:avLst/>
          </a:prstGeom>
        </p:spPr>
      </p:pic>
      <p:sp>
        <p:nvSpPr>
          <p:cNvPr id="27" name="文字方塊 26"/>
          <p:cNvSpPr txBox="1"/>
          <p:nvPr/>
        </p:nvSpPr>
        <p:spPr>
          <a:xfrm>
            <a:off x="7393086" y="1916832"/>
            <a:ext cx="923330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zh-TW" altLang="en-US" sz="2400" b="1" dirty="0" smtClean="0">
                <a:ea typeface="微軟正黑體" panose="020B0604030504040204" pitchFamily="34" charset="-120"/>
              </a:rPr>
              <a:t>杜邦線</a:t>
            </a:r>
            <a:endParaRPr lang="zh-TW" altLang="en-US" sz="2400" b="1" dirty="0"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981139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多多嘗試各總可能的連接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 anchor="ctr" anchorCtr="0"/>
          <a:lstStyle/>
          <a:p>
            <a:pPr marL="0" indent="0" algn="ctr">
              <a:buNone/>
            </a:pPr>
            <a:r>
              <a:rPr lang="zh-TW" altLang="en-US" dirty="0">
                <a:ea typeface="微軟正黑體" panose="020B0604030504040204" pitchFamily="34" charset="-120"/>
              </a:rPr>
              <a:t>同學們可以試著組合不同</a:t>
            </a:r>
            <a:r>
              <a:rPr lang="zh-TW" altLang="en-US" dirty="0" smtClean="0">
                <a:ea typeface="微軟正黑體" panose="020B0604030504040204" pitchFamily="34" charset="-120"/>
              </a:rPr>
              <a:t>的</a:t>
            </a:r>
            <a:r>
              <a:rPr lang="en-US" altLang="zh-TW" dirty="0" smtClean="0">
                <a:ea typeface="微軟正黑體" panose="020B0604030504040204" pitchFamily="34" charset="-120"/>
              </a:rPr>
              <a:t>IDF/ODF</a:t>
            </a:r>
          </a:p>
          <a:p>
            <a:pPr marL="0" indent="0" algn="ctr">
              <a:buNone/>
            </a:pPr>
            <a:r>
              <a:rPr lang="zh-TW" altLang="en-US" dirty="0" smtClean="0">
                <a:ea typeface="微軟正黑體" panose="020B0604030504040204" pitchFamily="34" charset="-120"/>
              </a:rPr>
              <a:t>來實現不同的應用</a:t>
            </a:r>
            <a:endParaRPr lang="en-US" altLang="zh-TW" dirty="0" smtClean="0">
              <a:ea typeface="微軟正黑體" panose="020B0604030504040204" pitchFamily="34" charset="-120"/>
            </a:endParaRPr>
          </a:p>
          <a:p>
            <a:pPr marL="0" indent="0" algn="ctr">
              <a:buNone/>
            </a:pPr>
            <a:endParaRPr lang="en-US" altLang="zh-TW" dirty="0">
              <a:ea typeface="微軟正黑體" panose="020B0604030504040204" pitchFamily="34" charset="-120"/>
            </a:endParaRPr>
          </a:p>
          <a:p>
            <a:pPr marL="0" indent="0" algn="ctr">
              <a:buNone/>
            </a:pPr>
            <a:r>
              <a:rPr lang="zh-TW" altLang="en-US" b="1" dirty="0" smtClean="0">
                <a:solidFill>
                  <a:srgbClr val="0000FF"/>
                </a:solidFill>
                <a:ea typeface="微軟正黑體" panose="020B0604030504040204" pitchFamily="34" charset="-120"/>
              </a:rPr>
              <a:t>實驗材料帶回家後也可以實作喔</a:t>
            </a:r>
            <a:r>
              <a:rPr lang="en-US" altLang="zh-TW" b="1" dirty="0" smtClean="0">
                <a:solidFill>
                  <a:srgbClr val="0000FF"/>
                </a:solidFill>
                <a:ea typeface="微軟正黑體" panose="020B0604030504040204" pitchFamily="34" charset="-120"/>
              </a:rPr>
              <a:t>!</a:t>
            </a:r>
          </a:p>
          <a:p>
            <a:pPr marL="0" indent="0" algn="ctr">
              <a:buNone/>
            </a:pPr>
            <a:r>
              <a:rPr lang="en-US" altLang="zh-TW" b="1" dirty="0" smtClean="0">
                <a:solidFill>
                  <a:srgbClr val="0000FF"/>
                </a:solidFill>
                <a:ea typeface="微軟正黑體" panose="020B0604030504040204" pitchFamily="34" charset="-120"/>
              </a:rPr>
              <a:t>(</a:t>
            </a:r>
            <a:r>
              <a:rPr lang="zh-TW" altLang="en-US" b="1" dirty="0" smtClean="0">
                <a:solidFill>
                  <a:srgbClr val="0000FF"/>
                </a:solidFill>
                <a:ea typeface="微軟正黑體" panose="020B0604030504040204" pitchFamily="34" charset="-120"/>
              </a:rPr>
              <a:t>要有網路</a:t>
            </a:r>
            <a:r>
              <a:rPr lang="en-US" altLang="zh-TW" b="1" dirty="0" smtClean="0">
                <a:solidFill>
                  <a:srgbClr val="0000FF"/>
                </a:solidFill>
                <a:ea typeface="微軟正黑體" panose="020B0604030504040204" pitchFamily="34" charset="-120"/>
              </a:rPr>
              <a:t>)</a:t>
            </a:r>
            <a:endParaRPr lang="zh-TW" altLang="en-US" b="1" dirty="0">
              <a:solidFill>
                <a:srgbClr val="0000FF"/>
              </a:solidFill>
              <a:ea typeface="微軟正黑體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DA4F4-52DE-44A2-9828-6F971FD0A35D}" type="slidenum">
              <a:rPr lang="zh-TW" altLang="en-US" smtClean="0"/>
              <a:t>50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11132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向下箭號 8"/>
          <p:cNvSpPr/>
          <p:nvPr/>
        </p:nvSpPr>
        <p:spPr>
          <a:xfrm flipV="1">
            <a:off x="4258090" y="6370460"/>
            <a:ext cx="432048" cy="226892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/>
          <p:cNvSpPr txBox="1"/>
          <p:nvPr/>
        </p:nvSpPr>
        <p:spPr>
          <a:xfrm>
            <a:off x="3287700" y="6562255"/>
            <a:ext cx="2372829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TW" altLang="en-US" b="1" dirty="0" smtClean="0">
                <a:ea typeface="微軟正黑體" panose="020B0604030504040204" pitchFamily="34" charset="-120"/>
              </a:rPr>
              <a:t>插入</a:t>
            </a:r>
            <a:r>
              <a:rPr lang="en-US" altLang="zh-TW" b="1" dirty="0" smtClean="0">
                <a:ea typeface="微軟正黑體" panose="020B0604030504040204" pitchFamily="34" charset="-120"/>
              </a:rPr>
              <a:t>Micro USB</a:t>
            </a:r>
            <a:r>
              <a:rPr lang="zh-TW" altLang="en-US" b="1" dirty="0" smtClean="0">
                <a:ea typeface="微軟正黑體" panose="020B0604030504040204" pitchFamily="34" charset="-120"/>
              </a:rPr>
              <a:t>供電 </a:t>
            </a:r>
            <a:r>
              <a:rPr lang="en-US" altLang="zh-TW" b="1" dirty="0" smtClean="0">
                <a:ea typeface="微軟正黑體" panose="020B0604030504040204" pitchFamily="34" charset="-120"/>
              </a:rPr>
              <a:t>(5V)</a:t>
            </a:r>
            <a:endParaRPr lang="zh-TW" altLang="en-US" b="1" dirty="0">
              <a:ea typeface="微軟正黑體" panose="020B0604030504040204" pitchFamily="34" charset="-120"/>
            </a:endParaRPr>
          </a:p>
        </p:txBody>
      </p:sp>
      <p:grpSp>
        <p:nvGrpSpPr>
          <p:cNvPr id="26" name="群組 25"/>
          <p:cNvGrpSpPr/>
          <p:nvPr/>
        </p:nvGrpSpPr>
        <p:grpSpPr>
          <a:xfrm>
            <a:off x="2889938" y="116632"/>
            <a:ext cx="3168352" cy="6253828"/>
            <a:chOff x="3059832" y="116632"/>
            <a:chExt cx="3168352" cy="6253828"/>
          </a:xfrm>
        </p:grpSpPr>
        <p:pic>
          <p:nvPicPr>
            <p:cNvPr id="3" name="圖片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59832" y="116632"/>
              <a:ext cx="3168352" cy="6253828"/>
            </a:xfrm>
            <a:prstGeom prst="rect">
              <a:avLst/>
            </a:prstGeom>
          </p:spPr>
        </p:pic>
        <p:sp>
          <p:nvSpPr>
            <p:cNvPr id="4" name="文字方塊 3"/>
            <p:cNvSpPr txBox="1"/>
            <p:nvPr/>
          </p:nvSpPr>
          <p:spPr>
            <a:xfrm>
              <a:off x="3158416" y="1159248"/>
              <a:ext cx="386164" cy="223446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 lIns="0" tIns="0" rIns="0" bIns="0" rtlCol="0">
              <a:noAutofit/>
            </a:bodyPr>
            <a:lstStyle/>
            <a:p>
              <a:pPr algn="ctr"/>
              <a:r>
                <a:rPr lang="en-US" altLang="zh-TW" sz="1300" b="1" dirty="0" smtClean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GND</a:t>
              </a:r>
              <a:endParaRPr lang="zh-TW" altLang="en-US" sz="1300" b="1" dirty="0">
                <a:solidFill>
                  <a:schemeClr val="bg1"/>
                </a:solidFill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" name="文字方塊 4"/>
            <p:cNvSpPr txBox="1"/>
            <p:nvPr/>
          </p:nvSpPr>
          <p:spPr>
            <a:xfrm>
              <a:off x="3157718" y="1477362"/>
              <a:ext cx="386164" cy="223446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 lIns="0" tIns="0" rIns="0" bIns="0" rtlCol="0">
              <a:noAutofit/>
            </a:bodyPr>
            <a:lstStyle/>
            <a:p>
              <a:pPr algn="ctr"/>
              <a:r>
                <a:rPr lang="en-US" altLang="zh-TW" sz="1300" b="1" dirty="0" smtClean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VU</a:t>
              </a:r>
              <a:endParaRPr lang="zh-TW" altLang="en-US" sz="1300" b="1" dirty="0">
                <a:solidFill>
                  <a:schemeClr val="bg1"/>
                </a:solidFill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" name="文字方塊 5"/>
            <p:cNvSpPr txBox="1"/>
            <p:nvPr/>
          </p:nvSpPr>
          <p:spPr>
            <a:xfrm>
              <a:off x="3909259" y="4599584"/>
              <a:ext cx="467258" cy="223446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 lIns="0" tIns="0" rIns="0" bIns="0" rtlCol="0">
              <a:noAutofit/>
            </a:bodyPr>
            <a:lstStyle/>
            <a:p>
              <a:pPr algn="ctr"/>
              <a:endParaRPr lang="zh-TW" altLang="en-US" sz="1300" b="1" dirty="0">
                <a:solidFill>
                  <a:schemeClr val="bg1"/>
                </a:solidFill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" name="文字方塊 6"/>
            <p:cNvSpPr txBox="1"/>
            <p:nvPr/>
          </p:nvSpPr>
          <p:spPr>
            <a:xfrm>
              <a:off x="4412793" y="4682452"/>
              <a:ext cx="752523" cy="771398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 lIns="0" tIns="0" rIns="0" bIns="0" rtlCol="0">
              <a:noAutofit/>
            </a:bodyPr>
            <a:lstStyle/>
            <a:p>
              <a:pPr algn="ctr"/>
              <a:endParaRPr lang="zh-TW" altLang="en-US" sz="1300" b="1" dirty="0">
                <a:solidFill>
                  <a:schemeClr val="bg1"/>
                </a:solidFill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1" name="文字方塊 10"/>
            <p:cNvSpPr txBox="1"/>
            <p:nvPr/>
          </p:nvSpPr>
          <p:spPr>
            <a:xfrm>
              <a:off x="3135375" y="1707533"/>
              <a:ext cx="453214" cy="1919625"/>
            </a:xfrm>
            <a:prstGeom prst="rect">
              <a:avLst/>
            </a:prstGeom>
            <a:solidFill>
              <a:schemeClr val="tx1">
                <a:alpha val="72000"/>
              </a:schemeClr>
            </a:solidFill>
          </p:spPr>
          <p:txBody>
            <a:bodyPr wrap="none" lIns="0" tIns="0" rIns="0" bIns="0" rtlCol="0">
              <a:noAutofit/>
            </a:bodyPr>
            <a:lstStyle/>
            <a:p>
              <a:pPr algn="ctr"/>
              <a:endParaRPr lang="zh-TW" altLang="en-US" sz="1300" b="1" dirty="0">
                <a:solidFill>
                  <a:schemeClr val="bg1"/>
                </a:solidFill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2" name="文字方塊 11"/>
            <p:cNvSpPr txBox="1"/>
            <p:nvPr/>
          </p:nvSpPr>
          <p:spPr>
            <a:xfrm>
              <a:off x="3158416" y="4293096"/>
              <a:ext cx="453214" cy="1280519"/>
            </a:xfrm>
            <a:prstGeom prst="rect">
              <a:avLst/>
            </a:prstGeom>
            <a:solidFill>
              <a:schemeClr val="tx1">
                <a:alpha val="72000"/>
              </a:schemeClr>
            </a:solidFill>
          </p:spPr>
          <p:txBody>
            <a:bodyPr wrap="none" lIns="0" tIns="0" rIns="0" bIns="0" rtlCol="0">
              <a:noAutofit/>
            </a:bodyPr>
            <a:lstStyle/>
            <a:p>
              <a:pPr algn="ctr"/>
              <a:endParaRPr lang="zh-TW" altLang="en-US" sz="1300" b="1" dirty="0">
                <a:solidFill>
                  <a:schemeClr val="bg1"/>
                </a:solidFill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4" name="文字方塊 13"/>
            <p:cNvSpPr txBox="1"/>
            <p:nvPr/>
          </p:nvSpPr>
          <p:spPr>
            <a:xfrm>
              <a:off x="5796136" y="1794891"/>
              <a:ext cx="374557" cy="578995"/>
            </a:xfrm>
            <a:prstGeom prst="rect">
              <a:avLst/>
            </a:prstGeom>
            <a:solidFill>
              <a:schemeClr val="tx1">
                <a:alpha val="72000"/>
              </a:schemeClr>
            </a:solidFill>
          </p:spPr>
          <p:txBody>
            <a:bodyPr wrap="none" lIns="0" tIns="0" rIns="0" bIns="0" rtlCol="0">
              <a:noAutofit/>
            </a:bodyPr>
            <a:lstStyle/>
            <a:p>
              <a:pPr algn="ctr"/>
              <a:endParaRPr lang="zh-TW" altLang="en-US" sz="1300" b="1" dirty="0">
                <a:solidFill>
                  <a:schemeClr val="bg1"/>
                </a:solidFill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5" name="文字方塊 14"/>
            <p:cNvSpPr txBox="1"/>
            <p:nvPr/>
          </p:nvSpPr>
          <p:spPr>
            <a:xfrm>
              <a:off x="5796136" y="2420888"/>
              <a:ext cx="374557" cy="280095"/>
            </a:xfrm>
            <a:prstGeom prst="rect">
              <a:avLst/>
            </a:prstGeom>
            <a:solidFill>
              <a:schemeClr val="tx1">
                <a:alpha val="72000"/>
              </a:schemeClr>
            </a:solidFill>
          </p:spPr>
          <p:txBody>
            <a:bodyPr wrap="none" lIns="0" tIns="0" rIns="0" bIns="0" rtlCol="0">
              <a:noAutofit/>
            </a:bodyPr>
            <a:lstStyle/>
            <a:p>
              <a:pPr algn="ctr"/>
              <a:endParaRPr lang="zh-TW" altLang="en-US" sz="1300" b="1" dirty="0">
                <a:solidFill>
                  <a:schemeClr val="bg1"/>
                </a:solidFill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6" name="文字方塊 15"/>
            <p:cNvSpPr txBox="1"/>
            <p:nvPr/>
          </p:nvSpPr>
          <p:spPr>
            <a:xfrm>
              <a:off x="5724128" y="4365104"/>
              <a:ext cx="374557" cy="600412"/>
            </a:xfrm>
            <a:prstGeom prst="rect">
              <a:avLst/>
            </a:prstGeom>
            <a:solidFill>
              <a:schemeClr val="tx1">
                <a:alpha val="72000"/>
              </a:schemeClr>
            </a:solidFill>
          </p:spPr>
          <p:txBody>
            <a:bodyPr wrap="none" lIns="0" tIns="0" rIns="0" bIns="0" rtlCol="0">
              <a:noAutofit/>
            </a:bodyPr>
            <a:lstStyle/>
            <a:p>
              <a:pPr algn="ctr"/>
              <a:endParaRPr lang="zh-TW" altLang="en-US" sz="1300" b="1" dirty="0">
                <a:solidFill>
                  <a:schemeClr val="bg1"/>
                </a:solidFill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7" name="文字方塊 16"/>
            <p:cNvSpPr txBox="1"/>
            <p:nvPr/>
          </p:nvSpPr>
          <p:spPr>
            <a:xfrm>
              <a:off x="5760720" y="5288440"/>
              <a:ext cx="337965" cy="372808"/>
            </a:xfrm>
            <a:prstGeom prst="rect">
              <a:avLst/>
            </a:prstGeom>
            <a:solidFill>
              <a:schemeClr val="tx1">
                <a:alpha val="72000"/>
              </a:schemeClr>
            </a:solidFill>
          </p:spPr>
          <p:txBody>
            <a:bodyPr wrap="none" lIns="0" tIns="0" rIns="0" bIns="0" rtlCol="0">
              <a:noAutofit/>
            </a:bodyPr>
            <a:lstStyle/>
            <a:p>
              <a:pPr algn="ctr"/>
              <a:endParaRPr lang="zh-TW" altLang="en-US" sz="1300" b="1" dirty="0">
                <a:solidFill>
                  <a:schemeClr val="bg1"/>
                </a:solidFill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cxnSp>
        <p:nvCxnSpPr>
          <p:cNvPr id="21" name="直線單箭頭接點 20"/>
          <p:cNvCxnSpPr>
            <a:stCxn id="39" idx="1"/>
          </p:cNvCxnSpPr>
          <p:nvPr/>
        </p:nvCxnSpPr>
        <p:spPr>
          <a:xfrm flipH="1" flipV="1">
            <a:off x="5954670" y="923752"/>
            <a:ext cx="1192366" cy="2305045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/>
          <p:cNvCxnSpPr>
            <a:stCxn id="39" idx="1"/>
          </p:cNvCxnSpPr>
          <p:nvPr/>
        </p:nvCxnSpPr>
        <p:spPr>
          <a:xfrm flipH="1" flipV="1">
            <a:off x="5911540" y="1348578"/>
            <a:ext cx="1235496" cy="1880219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單箭頭接點 27"/>
          <p:cNvCxnSpPr>
            <a:stCxn id="40" idx="1"/>
          </p:cNvCxnSpPr>
          <p:nvPr/>
        </p:nvCxnSpPr>
        <p:spPr>
          <a:xfrm flipH="1" flipV="1">
            <a:off x="5954862" y="3217657"/>
            <a:ext cx="1203868" cy="881481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單箭頭接點 29"/>
          <p:cNvCxnSpPr>
            <a:stCxn id="40" idx="1"/>
          </p:cNvCxnSpPr>
          <p:nvPr/>
        </p:nvCxnSpPr>
        <p:spPr>
          <a:xfrm flipH="1" flipV="1">
            <a:off x="5972114" y="3562713"/>
            <a:ext cx="1186616" cy="536425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單箭頭接點 31"/>
          <p:cNvCxnSpPr>
            <a:stCxn id="40" idx="1"/>
          </p:cNvCxnSpPr>
          <p:nvPr/>
        </p:nvCxnSpPr>
        <p:spPr>
          <a:xfrm flipH="1" flipV="1">
            <a:off x="5937608" y="3838759"/>
            <a:ext cx="1221122" cy="260379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單箭頭接點 32"/>
          <p:cNvCxnSpPr>
            <a:stCxn id="40" idx="1"/>
          </p:cNvCxnSpPr>
          <p:nvPr/>
        </p:nvCxnSpPr>
        <p:spPr>
          <a:xfrm flipH="1">
            <a:off x="5937608" y="4099138"/>
            <a:ext cx="1221122" cy="50171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字方塊 39"/>
          <p:cNvSpPr txBox="1"/>
          <p:nvPr/>
        </p:nvSpPr>
        <p:spPr>
          <a:xfrm>
            <a:off x="7158730" y="3822139"/>
            <a:ext cx="1493482" cy="553998"/>
          </a:xfrm>
          <a:prstGeom prst="rect">
            <a:avLst/>
          </a:prstGeom>
          <a:noFill/>
        </p:spPr>
        <p:txBody>
          <a:bodyPr wrap="none" lIns="36000" tIns="0" rIns="0" bIns="0" rtlCol="0">
            <a:spAutoFit/>
          </a:bodyPr>
          <a:lstStyle/>
          <a:p>
            <a:r>
              <a:rPr lang="en-US" altLang="zh-TW" b="1" dirty="0" smtClean="0">
                <a:ea typeface="微軟正黑體" panose="020B0604030504040204" pitchFamily="34" charset="-120"/>
              </a:rPr>
              <a:t>D5, D6</a:t>
            </a:r>
            <a:r>
              <a:rPr lang="en-US" altLang="zh-TW" b="1" dirty="0" smtClean="0">
                <a:ea typeface="微軟正黑體" panose="020B0604030504040204" pitchFamily="34" charset="-120"/>
              </a:rPr>
              <a:t>, D7, D8</a:t>
            </a:r>
            <a:br>
              <a:rPr lang="en-US" altLang="zh-TW" b="1" dirty="0" smtClean="0">
                <a:ea typeface="微軟正黑體" panose="020B0604030504040204" pitchFamily="34" charset="-120"/>
              </a:rPr>
            </a:br>
            <a:r>
              <a:rPr lang="zh-TW" altLang="en-US" b="1" dirty="0" smtClean="0">
                <a:ea typeface="微軟正黑體" panose="020B0604030504040204" pitchFamily="34" charset="-120"/>
              </a:rPr>
              <a:t>數位輸出</a:t>
            </a:r>
            <a:r>
              <a:rPr lang="en-US" altLang="zh-TW" b="1" dirty="0" smtClean="0">
                <a:ea typeface="微軟正黑體" panose="020B0604030504040204" pitchFamily="34" charset="-120"/>
              </a:rPr>
              <a:t>Pin</a:t>
            </a:r>
            <a:r>
              <a:rPr lang="zh-TW" altLang="en-US" b="1" dirty="0" smtClean="0">
                <a:ea typeface="微軟正黑體" panose="020B0604030504040204" pitchFamily="34" charset="-120"/>
              </a:rPr>
              <a:t>腳</a:t>
            </a:r>
            <a:endParaRPr lang="zh-TW" altLang="en-US" b="1" dirty="0">
              <a:ea typeface="微軟正黑體" panose="020B0604030504040204" pitchFamily="34" charset="-120"/>
            </a:endParaRPr>
          </a:p>
        </p:txBody>
      </p:sp>
      <p:cxnSp>
        <p:nvCxnSpPr>
          <p:cNvPr id="41" name="直線單箭頭接點 40"/>
          <p:cNvCxnSpPr/>
          <p:nvPr/>
        </p:nvCxnSpPr>
        <p:spPr>
          <a:xfrm flipH="1" flipV="1">
            <a:off x="5357146" y="5882788"/>
            <a:ext cx="932844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文字方塊 46"/>
          <p:cNvSpPr txBox="1"/>
          <p:nvPr/>
        </p:nvSpPr>
        <p:spPr>
          <a:xfrm>
            <a:off x="6289990" y="5744289"/>
            <a:ext cx="269304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TW" altLang="en-US" b="1" dirty="0" smtClean="0">
                <a:ea typeface="微軟正黑體" panose="020B0604030504040204" pitchFamily="34" charset="-120"/>
              </a:rPr>
              <a:t>持續按</a:t>
            </a:r>
            <a:r>
              <a:rPr lang="en-US" altLang="zh-TW" b="1" dirty="0" smtClean="0">
                <a:ea typeface="微軟正黑體" panose="020B0604030504040204" pitchFamily="34" charset="-120"/>
              </a:rPr>
              <a:t>3</a:t>
            </a:r>
            <a:r>
              <a:rPr lang="zh-TW" altLang="en-US" b="1" dirty="0" smtClean="0">
                <a:ea typeface="微軟正黑體" panose="020B0604030504040204" pitchFamily="34" charset="-120"/>
              </a:rPr>
              <a:t>秒後清除</a:t>
            </a:r>
            <a:r>
              <a:rPr lang="en-US" altLang="zh-TW" b="1" dirty="0" smtClean="0">
                <a:ea typeface="微軟正黑體" panose="020B0604030504040204" pitchFamily="34" charset="-120"/>
              </a:rPr>
              <a:t>Wi-Fi</a:t>
            </a:r>
            <a:r>
              <a:rPr lang="zh-TW" altLang="en-US" b="1" dirty="0" smtClean="0">
                <a:ea typeface="微軟正黑體" panose="020B0604030504040204" pitchFamily="34" charset="-120"/>
              </a:rPr>
              <a:t>設定</a:t>
            </a:r>
            <a:endParaRPr lang="zh-TW" altLang="en-US" b="1" dirty="0">
              <a:ea typeface="微軟正黑體" panose="020B0604030504040204" pitchFamily="34" charset="-120"/>
            </a:endParaRPr>
          </a:p>
        </p:txBody>
      </p:sp>
      <p:sp>
        <p:nvSpPr>
          <p:cNvPr id="50" name="文字方塊 49"/>
          <p:cNvSpPr txBox="1"/>
          <p:nvPr/>
        </p:nvSpPr>
        <p:spPr>
          <a:xfrm>
            <a:off x="539552" y="5744289"/>
            <a:ext cx="2308324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TW" altLang="en-US" b="1" dirty="0" smtClean="0">
                <a:ea typeface="微軟正黑體" panose="020B0604030504040204" pitchFamily="34" charset="-120"/>
              </a:rPr>
              <a:t>按一下</a:t>
            </a:r>
            <a:r>
              <a:rPr lang="zh-TW" altLang="en-US" b="1" smtClean="0">
                <a:ea typeface="微軟正黑體" panose="020B0604030504040204" pitchFamily="34" charset="-120"/>
              </a:rPr>
              <a:t>後重新啟動板子</a:t>
            </a:r>
            <a:endParaRPr lang="zh-TW" altLang="en-US" b="1" dirty="0">
              <a:ea typeface="微軟正黑體" panose="020B0604030504040204" pitchFamily="34" charset="-120"/>
            </a:endParaRPr>
          </a:p>
        </p:txBody>
      </p:sp>
      <p:cxnSp>
        <p:nvCxnSpPr>
          <p:cNvPr id="51" name="直線單箭頭接點 50"/>
          <p:cNvCxnSpPr/>
          <p:nvPr/>
        </p:nvCxnSpPr>
        <p:spPr>
          <a:xfrm flipV="1">
            <a:off x="2849581" y="5882788"/>
            <a:ext cx="760437" cy="1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文字方塊 54"/>
          <p:cNvSpPr txBox="1"/>
          <p:nvPr/>
        </p:nvSpPr>
        <p:spPr>
          <a:xfrm>
            <a:off x="1063660" y="1454289"/>
            <a:ext cx="1176604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TW" altLang="en-US" b="1" dirty="0" smtClean="0">
                <a:ea typeface="微軟正黑體" panose="020B0604030504040204" pitchFamily="34" charset="-120"/>
              </a:rPr>
              <a:t>供應</a:t>
            </a:r>
            <a:r>
              <a:rPr lang="en-US" altLang="zh-TW" b="1" dirty="0" smtClean="0">
                <a:ea typeface="微軟正黑體" panose="020B0604030504040204" pitchFamily="34" charset="-120"/>
              </a:rPr>
              <a:t>5V</a:t>
            </a:r>
            <a:r>
              <a:rPr lang="zh-TW" altLang="en-US" b="1" dirty="0" smtClean="0">
                <a:ea typeface="微軟正黑體" panose="020B0604030504040204" pitchFamily="34" charset="-120"/>
              </a:rPr>
              <a:t>電源</a:t>
            </a:r>
            <a:endParaRPr lang="zh-TW" altLang="en-US" b="1" dirty="0">
              <a:ea typeface="微軟正黑體" panose="020B0604030504040204" pitchFamily="34" charset="-120"/>
            </a:endParaRPr>
          </a:p>
        </p:txBody>
      </p:sp>
      <p:cxnSp>
        <p:nvCxnSpPr>
          <p:cNvPr id="56" name="直線單箭頭接點 55"/>
          <p:cNvCxnSpPr/>
          <p:nvPr/>
        </p:nvCxnSpPr>
        <p:spPr>
          <a:xfrm flipV="1">
            <a:off x="2258277" y="1592788"/>
            <a:ext cx="760437" cy="1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文字方塊 56"/>
          <p:cNvSpPr txBox="1"/>
          <p:nvPr/>
        </p:nvSpPr>
        <p:spPr>
          <a:xfrm>
            <a:off x="885726" y="4016097"/>
            <a:ext cx="1354538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TW" altLang="en-US" b="1" dirty="0" smtClean="0">
                <a:ea typeface="微軟正黑體" panose="020B0604030504040204" pitchFamily="34" charset="-120"/>
              </a:rPr>
              <a:t>供應</a:t>
            </a:r>
            <a:r>
              <a:rPr lang="en-US" altLang="zh-TW" b="1" dirty="0" smtClean="0">
                <a:ea typeface="微軟正黑體" panose="020B0604030504040204" pitchFamily="34" charset="-120"/>
              </a:rPr>
              <a:t>3.3V</a:t>
            </a:r>
            <a:r>
              <a:rPr lang="zh-TW" altLang="en-US" b="1" dirty="0" smtClean="0">
                <a:ea typeface="微軟正黑體" panose="020B0604030504040204" pitchFamily="34" charset="-120"/>
              </a:rPr>
              <a:t>電源</a:t>
            </a:r>
            <a:endParaRPr lang="zh-TW" altLang="en-US" b="1" dirty="0">
              <a:ea typeface="微軟正黑體" panose="020B0604030504040204" pitchFamily="34" charset="-120"/>
            </a:endParaRPr>
          </a:p>
        </p:txBody>
      </p:sp>
      <p:cxnSp>
        <p:nvCxnSpPr>
          <p:cNvPr id="58" name="直線單箭頭接點 57"/>
          <p:cNvCxnSpPr/>
          <p:nvPr/>
        </p:nvCxnSpPr>
        <p:spPr>
          <a:xfrm flipV="1">
            <a:off x="2258277" y="4154596"/>
            <a:ext cx="760437" cy="1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單箭頭接點 58"/>
          <p:cNvCxnSpPr/>
          <p:nvPr/>
        </p:nvCxnSpPr>
        <p:spPr>
          <a:xfrm flipV="1">
            <a:off x="2258277" y="957867"/>
            <a:ext cx="760437" cy="1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文字方塊 59"/>
          <p:cNvSpPr txBox="1"/>
          <p:nvPr/>
        </p:nvSpPr>
        <p:spPr>
          <a:xfrm>
            <a:off x="783134" y="563920"/>
            <a:ext cx="1457130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TW" b="1" dirty="0" smtClean="0">
                <a:ea typeface="微軟正黑體" panose="020B0604030504040204" pitchFamily="34" charset="-120"/>
              </a:rPr>
              <a:t>A0</a:t>
            </a:r>
            <a:br>
              <a:rPr lang="en-US" altLang="zh-TW" b="1" dirty="0" smtClean="0">
                <a:ea typeface="微軟正黑體" panose="020B0604030504040204" pitchFamily="34" charset="-120"/>
              </a:rPr>
            </a:br>
            <a:r>
              <a:rPr lang="zh-TW" altLang="en-US" b="1" dirty="0" smtClean="0">
                <a:ea typeface="微軟正黑體" panose="020B0604030504040204" pitchFamily="34" charset="-120"/>
              </a:rPr>
              <a:t>類比輸入</a:t>
            </a:r>
            <a:r>
              <a:rPr lang="en-US" altLang="zh-TW" b="1" dirty="0" smtClean="0">
                <a:ea typeface="微軟正黑體" panose="020B0604030504040204" pitchFamily="34" charset="-120"/>
              </a:rPr>
              <a:t>Pin</a:t>
            </a:r>
            <a:r>
              <a:rPr lang="zh-TW" altLang="en-US" b="1" dirty="0" smtClean="0">
                <a:ea typeface="微軟正黑體" panose="020B0604030504040204" pitchFamily="34" charset="-120"/>
              </a:rPr>
              <a:t>腳</a:t>
            </a:r>
            <a:endParaRPr lang="zh-TW" altLang="en-US" b="1" dirty="0">
              <a:ea typeface="微軟正黑體" panose="020B0604030504040204" pitchFamily="34" charset="-120"/>
            </a:endParaRPr>
          </a:p>
        </p:txBody>
      </p:sp>
      <p:sp>
        <p:nvSpPr>
          <p:cNvPr id="61" name="文字方塊 60"/>
          <p:cNvSpPr txBox="1"/>
          <p:nvPr/>
        </p:nvSpPr>
        <p:spPr>
          <a:xfrm>
            <a:off x="1778599" y="3728065"/>
            <a:ext cx="4616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TW" altLang="en-US" b="1" dirty="0" smtClean="0">
                <a:ea typeface="微軟正黑體" panose="020B0604030504040204" pitchFamily="34" charset="-120"/>
              </a:rPr>
              <a:t>負極</a:t>
            </a:r>
            <a:endParaRPr lang="zh-TW" altLang="en-US" b="1" dirty="0">
              <a:ea typeface="微軟正黑體" panose="020B0604030504040204" pitchFamily="34" charset="-120"/>
            </a:endParaRPr>
          </a:p>
        </p:txBody>
      </p:sp>
      <p:cxnSp>
        <p:nvCxnSpPr>
          <p:cNvPr id="62" name="直線單箭頭接點 61"/>
          <p:cNvCxnSpPr/>
          <p:nvPr/>
        </p:nvCxnSpPr>
        <p:spPr>
          <a:xfrm flipV="1">
            <a:off x="2258277" y="3845807"/>
            <a:ext cx="760437" cy="1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單箭頭接點 62"/>
          <p:cNvCxnSpPr>
            <a:stCxn id="39" idx="1"/>
          </p:cNvCxnSpPr>
          <p:nvPr/>
        </p:nvCxnSpPr>
        <p:spPr>
          <a:xfrm flipH="1" flipV="1">
            <a:off x="5911540" y="1666692"/>
            <a:ext cx="1235496" cy="1562105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單箭頭接點 42"/>
          <p:cNvCxnSpPr/>
          <p:nvPr/>
        </p:nvCxnSpPr>
        <p:spPr>
          <a:xfrm flipH="1">
            <a:off x="5316220" y="336430"/>
            <a:ext cx="950647" cy="557650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文字方塊 47"/>
          <p:cNvSpPr txBox="1"/>
          <p:nvPr/>
        </p:nvSpPr>
        <p:spPr>
          <a:xfrm>
            <a:off x="6274314" y="188640"/>
            <a:ext cx="2603721" cy="1938992"/>
          </a:xfrm>
          <a:prstGeom prst="rect">
            <a:avLst/>
          </a:prstGeom>
          <a:noFill/>
        </p:spPr>
        <p:txBody>
          <a:bodyPr wrap="none" lIns="36000" tIns="0" rIns="0" bIns="0" rtlCol="0">
            <a:spAutoFit/>
          </a:bodyPr>
          <a:lstStyle/>
          <a:p>
            <a:r>
              <a:rPr lang="zh-TW" altLang="en-US" b="1" dirty="0" smtClean="0">
                <a:ea typeface="微軟正黑體" panose="020B0604030504040204" pitchFamily="34" charset="-120"/>
              </a:rPr>
              <a:t>過電後燈號意義：</a:t>
            </a:r>
            <a:endParaRPr lang="en-US" altLang="zh-TW" b="1" dirty="0" smtClean="0">
              <a:ea typeface="微軟正黑體" panose="020B0604030504040204" pitchFamily="34" charset="-120"/>
            </a:endParaRPr>
          </a:p>
          <a:p>
            <a:r>
              <a:rPr lang="zh-TW" altLang="en-US" b="1" dirty="0" smtClean="0">
                <a:solidFill>
                  <a:srgbClr val="0000FF"/>
                </a:solidFill>
                <a:ea typeface="微軟正黑體" panose="020B0604030504040204" pitchFamily="34" charset="-120"/>
              </a:rPr>
              <a:t>沒亮</a:t>
            </a:r>
            <a:r>
              <a:rPr lang="en-US" altLang="zh-TW" b="1" dirty="0" smtClean="0">
                <a:ea typeface="微軟正黑體" panose="020B0604030504040204" pitchFamily="34" charset="-120"/>
              </a:rPr>
              <a:t>:AP</a:t>
            </a:r>
            <a:r>
              <a:rPr lang="zh-TW" altLang="en-US" b="1" dirty="0" smtClean="0">
                <a:ea typeface="微軟正黑體" panose="020B0604030504040204" pitchFamily="34" charset="-120"/>
              </a:rPr>
              <a:t>模式</a:t>
            </a:r>
            <a:r>
              <a:rPr lang="en-US" altLang="zh-TW" b="1" dirty="0" smtClean="0">
                <a:ea typeface="微軟正黑體" panose="020B0604030504040204" pitchFamily="34" charset="-120"/>
              </a:rPr>
              <a:t>(</a:t>
            </a:r>
            <a:r>
              <a:rPr lang="zh-TW" altLang="en-US" b="1" dirty="0" smtClean="0">
                <a:ea typeface="微軟正黑體" panose="020B0604030504040204" pitchFamily="34" charset="-120"/>
              </a:rPr>
              <a:t>需設定</a:t>
            </a:r>
            <a:r>
              <a:rPr lang="en-US" altLang="zh-TW" b="1" dirty="0" err="1" smtClean="0">
                <a:ea typeface="微軟正黑體" panose="020B0604030504040204" pitchFamily="34" charset="-120"/>
              </a:rPr>
              <a:t>WiFi</a:t>
            </a:r>
            <a:r>
              <a:rPr lang="en-US" altLang="zh-TW" b="1" dirty="0" smtClean="0">
                <a:ea typeface="微軟正黑體" panose="020B0604030504040204" pitchFamily="34" charset="-120"/>
              </a:rPr>
              <a:t>)</a:t>
            </a:r>
          </a:p>
          <a:p>
            <a:r>
              <a:rPr lang="zh-TW" altLang="en-US" b="1" dirty="0" smtClean="0">
                <a:solidFill>
                  <a:srgbClr val="0000FF"/>
                </a:solidFill>
                <a:ea typeface="微軟正黑體" panose="020B0604030504040204" pitchFamily="34" charset="-120"/>
              </a:rPr>
              <a:t>恆亮</a:t>
            </a:r>
            <a:r>
              <a:rPr lang="en-US" altLang="zh-TW" b="1" dirty="0" smtClean="0">
                <a:ea typeface="微軟正黑體" panose="020B0604030504040204" pitchFamily="34" charset="-120"/>
              </a:rPr>
              <a:t>:</a:t>
            </a:r>
            <a:r>
              <a:rPr lang="zh-TW" altLang="en-US" b="1" dirty="0" smtClean="0">
                <a:ea typeface="微軟正黑體" panose="020B0604030504040204" pitchFamily="34" charset="-120"/>
              </a:rPr>
              <a:t>無法連上</a:t>
            </a:r>
            <a:r>
              <a:rPr lang="en-US" altLang="zh-TW" b="1" dirty="0" smtClean="0">
                <a:ea typeface="微軟正黑體" panose="020B0604030504040204" pitchFamily="34" charset="-120"/>
              </a:rPr>
              <a:t>IoTtalk</a:t>
            </a:r>
            <a:r>
              <a:rPr lang="zh-TW" altLang="en-US" b="1" dirty="0" smtClean="0">
                <a:ea typeface="微軟正黑體" panose="020B0604030504040204" pitchFamily="34" charset="-120"/>
              </a:rPr>
              <a:t>主機</a:t>
            </a:r>
            <a:endParaRPr lang="en-US" altLang="zh-TW" b="1" dirty="0" smtClean="0">
              <a:ea typeface="微軟正黑體" panose="020B0604030504040204" pitchFamily="34" charset="-120"/>
            </a:endParaRPr>
          </a:p>
          <a:p>
            <a:r>
              <a:rPr lang="zh-TW" altLang="en-US" b="1" dirty="0" smtClean="0">
                <a:solidFill>
                  <a:srgbClr val="0000FF"/>
                </a:solidFill>
                <a:ea typeface="微軟正黑體" panose="020B0604030504040204" pitchFamily="34" charset="-120"/>
              </a:rPr>
              <a:t>每兩秒閃一下</a:t>
            </a:r>
            <a:r>
              <a:rPr lang="en-US" altLang="zh-TW" b="1" dirty="0" smtClean="0">
                <a:ea typeface="微軟正黑體" panose="020B0604030504040204" pitchFamily="34" charset="-120"/>
              </a:rPr>
              <a:t>:</a:t>
            </a:r>
            <a:r>
              <a:rPr lang="zh-TW" altLang="en-US" b="1" dirty="0" smtClean="0">
                <a:ea typeface="微軟正黑體" panose="020B0604030504040204" pitchFamily="34" charset="-120"/>
              </a:rPr>
              <a:t>連上</a:t>
            </a:r>
            <a:r>
              <a:rPr lang="en-US" altLang="zh-TW" b="1" dirty="0" smtClean="0">
                <a:ea typeface="微軟正黑體" panose="020B0604030504040204" pitchFamily="34" charset="-120"/>
              </a:rPr>
              <a:t>IoTtalk</a:t>
            </a:r>
            <a:br>
              <a:rPr lang="en-US" altLang="zh-TW" b="1" dirty="0" smtClean="0">
                <a:ea typeface="微軟正黑體" panose="020B0604030504040204" pitchFamily="34" charset="-120"/>
              </a:rPr>
            </a:br>
            <a:r>
              <a:rPr lang="zh-TW" altLang="en-US" b="1" dirty="0" smtClean="0">
                <a:ea typeface="微軟正黑體" panose="020B0604030504040204" pitchFamily="34" charset="-120"/>
              </a:rPr>
              <a:t>並可以開始使用</a:t>
            </a:r>
            <a:endParaRPr lang="en-US" altLang="zh-TW" b="1" dirty="0" smtClean="0">
              <a:ea typeface="微軟正黑體" panose="020B0604030504040204" pitchFamily="34" charset="-120"/>
            </a:endParaRPr>
          </a:p>
          <a:p>
            <a:endParaRPr lang="zh-TW" altLang="en-US" b="1" dirty="0">
              <a:ea typeface="微軟正黑體" panose="020B0604030504040204" pitchFamily="34" charset="-120"/>
            </a:endParaRPr>
          </a:p>
          <a:p>
            <a:endParaRPr lang="zh-TW" altLang="en-US" b="1" dirty="0">
              <a:ea typeface="微軟正黑體" panose="020B0604030504040204" pitchFamily="34" charset="-120"/>
            </a:endParaRPr>
          </a:p>
        </p:txBody>
      </p:sp>
      <p:sp>
        <p:nvSpPr>
          <p:cNvPr id="35" name="投影片編號版面配置區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DA4F4-52DE-44A2-9828-6F971FD0A35D}" type="slidenum">
              <a:rPr lang="zh-TW" altLang="en-US" smtClean="0"/>
              <a:t>6</a:t>
            </a:fld>
            <a:endParaRPr lang="zh-TW" altLang="en-US"/>
          </a:p>
        </p:txBody>
      </p:sp>
      <p:sp>
        <p:nvSpPr>
          <p:cNvPr id="39" name="文字方塊 38"/>
          <p:cNvSpPr txBox="1"/>
          <p:nvPr/>
        </p:nvSpPr>
        <p:spPr>
          <a:xfrm>
            <a:off x="7147036" y="2812570"/>
            <a:ext cx="1049449" cy="832454"/>
          </a:xfrm>
          <a:prstGeom prst="rect">
            <a:avLst/>
          </a:prstGeom>
          <a:noFill/>
        </p:spPr>
        <p:txBody>
          <a:bodyPr wrap="none" lIns="36000" tIns="0" rIns="0" bIns="0" rtlCol="0">
            <a:spAutoFit/>
          </a:bodyPr>
          <a:lstStyle/>
          <a:p>
            <a:r>
              <a:rPr lang="en-US" altLang="zh-TW" b="1" dirty="0" smtClean="0">
                <a:ea typeface="微軟正黑體" panose="020B0604030504040204" pitchFamily="34" charset="-120"/>
              </a:rPr>
              <a:t>D0, D1, </a:t>
            </a:r>
            <a:r>
              <a:rPr lang="en-US" altLang="zh-TW" b="1" dirty="0" smtClean="0">
                <a:ea typeface="微軟正黑體" panose="020B0604030504040204" pitchFamily="34" charset="-120"/>
              </a:rPr>
              <a:t>D2</a:t>
            </a:r>
            <a:br>
              <a:rPr lang="en-US" altLang="zh-TW" b="1" dirty="0" smtClean="0">
                <a:ea typeface="微軟正黑體" panose="020B0604030504040204" pitchFamily="34" charset="-120"/>
              </a:rPr>
            </a:br>
            <a:r>
              <a:rPr lang="en-US" altLang="zh-TW" b="1" dirty="0" smtClean="0">
                <a:ea typeface="微軟正黑體" panose="020B0604030504040204" pitchFamily="34" charset="-120"/>
              </a:rPr>
              <a:t>PWM</a:t>
            </a:r>
            <a:r>
              <a:rPr lang="zh-TW" altLang="en-US" b="1" dirty="0" smtClean="0">
                <a:ea typeface="微軟正黑體" panose="020B0604030504040204" pitchFamily="34" charset="-120"/>
              </a:rPr>
              <a:t>訊號</a:t>
            </a:r>
            <a:endParaRPr lang="en-US" altLang="zh-TW" b="1" dirty="0" smtClean="0">
              <a:ea typeface="微軟正黑體" panose="020B0604030504040204" pitchFamily="34" charset="-120"/>
            </a:endParaRPr>
          </a:p>
          <a:p>
            <a:r>
              <a:rPr lang="zh-TW" altLang="en-US" b="1" dirty="0" smtClean="0">
                <a:ea typeface="微軟正黑體" panose="020B0604030504040204" pitchFamily="34" charset="-120"/>
              </a:rPr>
              <a:t>輸出</a:t>
            </a:r>
            <a:r>
              <a:rPr lang="en-US" altLang="zh-TW" b="1" dirty="0" smtClean="0">
                <a:ea typeface="微軟正黑體" panose="020B0604030504040204" pitchFamily="34" charset="-120"/>
              </a:rPr>
              <a:t>Pin</a:t>
            </a:r>
            <a:r>
              <a:rPr lang="zh-TW" altLang="en-US" b="1" dirty="0" smtClean="0">
                <a:ea typeface="微軟正黑體" panose="020B0604030504040204" pitchFamily="34" charset="-120"/>
              </a:rPr>
              <a:t>腳</a:t>
            </a:r>
            <a:r>
              <a:rPr lang="en-US" altLang="zh-TW" b="1" dirty="0" smtClean="0">
                <a:ea typeface="微軟正黑體" panose="020B0604030504040204" pitchFamily="34" charset="-120"/>
              </a:rPr>
              <a:t/>
            </a:r>
            <a:br>
              <a:rPr lang="en-US" altLang="zh-TW" b="1" dirty="0" smtClean="0">
                <a:ea typeface="微軟正黑體" panose="020B0604030504040204" pitchFamily="34" charset="-120"/>
              </a:rPr>
            </a:br>
            <a:endParaRPr lang="zh-TW" altLang="en-US" b="1" dirty="0"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926574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DA4F4-52DE-44A2-9828-6F971FD0A35D}" type="slidenum">
              <a:rPr lang="zh-TW" altLang="en-US" smtClean="0"/>
              <a:t>7</a:t>
            </a:fld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752" y="2592288"/>
            <a:ext cx="3026280" cy="4077072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7556" y="2636912"/>
            <a:ext cx="3506932" cy="3429000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526979"/>
            <a:ext cx="1474093" cy="2909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8" name="直線單箭頭接點 17"/>
          <p:cNvCxnSpPr/>
          <p:nvPr/>
        </p:nvCxnSpPr>
        <p:spPr>
          <a:xfrm>
            <a:off x="1023356" y="2364918"/>
            <a:ext cx="403348" cy="479537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字方塊 18"/>
          <p:cNvSpPr txBox="1"/>
          <p:nvPr/>
        </p:nvSpPr>
        <p:spPr>
          <a:xfrm>
            <a:off x="107504" y="1484784"/>
            <a:ext cx="2025679" cy="1107996"/>
          </a:xfrm>
          <a:prstGeom prst="rect">
            <a:avLst/>
          </a:prstGeom>
          <a:noFill/>
        </p:spPr>
        <p:txBody>
          <a:bodyPr wrap="none" lIns="36000" tIns="0" rIns="0" bIns="0" rtlCol="0">
            <a:spAutoFit/>
          </a:bodyPr>
          <a:lstStyle/>
          <a:p>
            <a:r>
              <a:rPr lang="en-US" altLang="zh-TW" b="1" dirty="0" smtClean="0">
                <a:ea typeface="微軟正黑體" panose="020B0604030504040204" pitchFamily="34" charset="-120"/>
              </a:rPr>
              <a:t>1.</a:t>
            </a:r>
            <a:br>
              <a:rPr lang="en-US" altLang="zh-TW" b="1" dirty="0" smtClean="0">
                <a:ea typeface="微軟正黑體" panose="020B0604030504040204" pitchFamily="34" charset="-120"/>
              </a:rPr>
            </a:br>
            <a:r>
              <a:rPr lang="zh-TW" altLang="en-US" b="1" dirty="0" smtClean="0">
                <a:ea typeface="微軟正黑體" panose="020B0604030504040204" pitchFamily="34" charset="-120"/>
              </a:rPr>
              <a:t>過</a:t>
            </a:r>
            <a:r>
              <a:rPr lang="zh-TW" altLang="en-US" b="1" dirty="0" smtClean="0">
                <a:ea typeface="微軟正黑體" panose="020B0604030504040204" pitchFamily="34" charset="-120"/>
              </a:rPr>
              <a:t>電後燈</a:t>
            </a:r>
            <a:r>
              <a:rPr lang="zh-TW" altLang="en-US" b="1" dirty="0" smtClean="0">
                <a:ea typeface="微軟正黑體" panose="020B0604030504040204" pitchFamily="34" charset="-120"/>
              </a:rPr>
              <a:t>號</a:t>
            </a:r>
            <a:r>
              <a:rPr lang="zh-TW" altLang="en-US" b="1" dirty="0" smtClean="0">
                <a:solidFill>
                  <a:srgbClr val="0000FF"/>
                </a:solidFill>
                <a:ea typeface="微軟正黑體" panose="020B0604030504040204" pitchFamily="34" charset="-120"/>
              </a:rPr>
              <a:t>沒</a:t>
            </a:r>
            <a:r>
              <a:rPr lang="zh-TW" altLang="en-US" b="1" dirty="0" smtClean="0">
                <a:solidFill>
                  <a:srgbClr val="0000FF"/>
                </a:solidFill>
                <a:ea typeface="微軟正黑體" panose="020B0604030504040204" pitchFamily="34" charset="-120"/>
              </a:rPr>
              <a:t>亮</a:t>
            </a:r>
            <a:r>
              <a:rPr lang="en-US" altLang="zh-TW" b="1" dirty="0" smtClean="0">
                <a:ea typeface="微軟正黑體" panose="020B0604030504040204" pitchFamily="34" charset="-120"/>
              </a:rPr>
              <a:t>:</a:t>
            </a:r>
            <a:r>
              <a:rPr lang="zh-TW" altLang="en-US" b="1" dirty="0" smtClean="0">
                <a:ea typeface="微軟正黑體" panose="020B0604030504040204" pitchFamily="34" charset="-120"/>
              </a:rPr>
              <a:t>在</a:t>
            </a:r>
            <a:endParaRPr lang="en-US" altLang="zh-TW" b="1" dirty="0" smtClean="0">
              <a:ea typeface="微軟正黑體" panose="020B0604030504040204" pitchFamily="34" charset="-120"/>
            </a:endParaRPr>
          </a:p>
          <a:p>
            <a:r>
              <a:rPr lang="en-US" altLang="zh-TW" b="1" dirty="0" smtClean="0">
                <a:ea typeface="微軟正黑體" panose="020B0604030504040204" pitchFamily="34" charset="-120"/>
              </a:rPr>
              <a:t>AP</a:t>
            </a:r>
            <a:r>
              <a:rPr lang="zh-TW" altLang="en-US" b="1" dirty="0" smtClean="0">
                <a:ea typeface="微軟正黑體" panose="020B0604030504040204" pitchFamily="34" charset="-120"/>
              </a:rPr>
              <a:t>模式</a:t>
            </a:r>
            <a:r>
              <a:rPr lang="en-US" altLang="zh-TW" b="1" dirty="0" smtClean="0">
                <a:ea typeface="微軟正黑體" panose="020B0604030504040204" pitchFamily="34" charset="-120"/>
              </a:rPr>
              <a:t>(</a:t>
            </a:r>
            <a:r>
              <a:rPr lang="zh-TW" altLang="en-US" b="1" dirty="0" smtClean="0">
                <a:ea typeface="微軟正黑體" panose="020B0604030504040204" pitchFamily="34" charset="-120"/>
              </a:rPr>
              <a:t>需設定</a:t>
            </a:r>
            <a:r>
              <a:rPr lang="en-US" altLang="zh-TW" b="1" dirty="0" err="1" smtClean="0">
                <a:ea typeface="微軟正黑體" panose="020B0604030504040204" pitchFamily="34" charset="-120"/>
              </a:rPr>
              <a:t>WiFi</a:t>
            </a:r>
            <a:r>
              <a:rPr lang="en-US" altLang="zh-TW" b="1" dirty="0" smtClean="0">
                <a:ea typeface="微軟正黑體" panose="020B0604030504040204" pitchFamily="34" charset="-120"/>
              </a:rPr>
              <a:t>)</a:t>
            </a:r>
            <a:endParaRPr lang="zh-TW" altLang="en-US" b="1" dirty="0">
              <a:ea typeface="微軟正黑體" panose="020B0604030504040204" pitchFamily="34" charset="-120"/>
            </a:endParaRPr>
          </a:p>
          <a:p>
            <a:endParaRPr lang="zh-TW" altLang="en-US" b="1" dirty="0">
              <a:ea typeface="微軟正黑體" panose="020B0604030504040204" pitchFamily="34" charset="-120"/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2411760" y="1484784"/>
            <a:ext cx="2944455" cy="1107996"/>
          </a:xfrm>
          <a:prstGeom prst="rect">
            <a:avLst/>
          </a:prstGeom>
          <a:noFill/>
        </p:spPr>
        <p:txBody>
          <a:bodyPr wrap="none" lIns="36000" tIns="0" rIns="0" bIns="0" rtlCol="0">
            <a:spAutoFit/>
          </a:bodyPr>
          <a:lstStyle/>
          <a:p>
            <a:r>
              <a:rPr lang="en-US" altLang="zh-TW" b="1" dirty="0" smtClean="0">
                <a:ea typeface="微軟正黑體" panose="020B0604030504040204" pitchFamily="34" charset="-120"/>
              </a:rPr>
              <a:t>2.</a:t>
            </a:r>
          </a:p>
          <a:p>
            <a:r>
              <a:rPr lang="zh-TW" altLang="en-US" b="1" dirty="0" smtClean="0">
                <a:ea typeface="微軟正黑體" panose="020B0604030504040204" pitchFamily="34" charset="-120"/>
              </a:rPr>
              <a:t>掃描</a:t>
            </a:r>
            <a:r>
              <a:rPr lang="en-US" altLang="zh-TW" b="1" dirty="0" err="1" smtClean="0">
                <a:ea typeface="微軟正黑體" panose="020B0604030504040204" pitchFamily="34" charset="-120"/>
              </a:rPr>
              <a:t>WiFi</a:t>
            </a:r>
            <a:r>
              <a:rPr lang="en-US" altLang="zh-TW" b="1" dirty="0" smtClean="0">
                <a:ea typeface="微軟正黑體" panose="020B0604030504040204" pitchFamily="34" charset="-120"/>
              </a:rPr>
              <a:t> AP, </a:t>
            </a:r>
            <a:r>
              <a:rPr lang="zh-TW" altLang="en-US" b="1" dirty="0" smtClean="0">
                <a:ea typeface="微軟正黑體" panose="020B0604030504040204" pitchFamily="34" charset="-120"/>
              </a:rPr>
              <a:t>找尋</a:t>
            </a:r>
            <a:r>
              <a:rPr lang="zh-TW" altLang="en-US" b="1" dirty="0">
                <a:ea typeface="微軟正黑體" panose="020B0604030504040204" pitchFamily="34" charset="-120"/>
              </a:rPr>
              <a:t>自己所屬的</a:t>
            </a:r>
            <a:endParaRPr lang="en-US" altLang="zh-TW" b="1" dirty="0" smtClean="0">
              <a:ea typeface="微軟正黑體" panose="020B0604030504040204" pitchFamily="34" charset="-120"/>
            </a:endParaRPr>
          </a:p>
          <a:p>
            <a:r>
              <a:rPr lang="en-US" altLang="zh-TW" b="1" dirty="0" smtClean="0">
                <a:ea typeface="微軟正黑體" panose="020B0604030504040204" pitchFamily="34" charset="-120"/>
              </a:rPr>
              <a:t>MCU-</a:t>
            </a:r>
            <a:r>
              <a:rPr lang="en-US" altLang="zh-TW" b="1" dirty="0" err="1" smtClean="0">
                <a:ea typeface="微軟正黑體" panose="020B0604030504040204" pitchFamily="34" charset="-120"/>
              </a:rPr>
              <a:t>xxxxxxxxxxxx</a:t>
            </a:r>
            <a:endParaRPr lang="zh-TW" altLang="en-US" b="1" dirty="0">
              <a:ea typeface="微軟正黑體" panose="020B0604030504040204" pitchFamily="34" charset="-120"/>
            </a:endParaRPr>
          </a:p>
          <a:p>
            <a:r>
              <a:rPr lang="zh-TW" altLang="en-US" b="1" dirty="0">
                <a:ea typeface="微軟正黑體" panose="020B0604030504040204" pitchFamily="34" charset="-120"/>
              </a:rPr>
              <a:t>六</a:t>
            </a:r>
            <a:r>
              <a:rPr lang="zh-TW" altLang="en-US" b="1" dirty="0" smtClean="0">
                <a:ea typeface="微軟正黑體" panose="020B0604030504040204" pitchFamily="34" charset="-120"/>
              </a:rPr>
              <a:t>個</a:t>
            </a:r>
            <a:r>
              <a:rPr lang="en-US" altLang="zh-TW" b="1" dirty="0" smtClean="0">
                <a:ea typeface="微軟正黑體" panose="020B0604030504040204" pitchFamily="34" charset="-120"/>
              </a:rPr>
              <a:t>x</a:t>
            </a:r>
            <a:r>
              <a:rPr lang="zh-TW" altLang="en-US" b="1" dirty="0" smtClean="0">
                <a:ea typeface="微軟正黑體" panose="020B0604030504040204" pitchFamily="34" charset="-120"/>
              </a:rPr>
              <a:t>是</a:t>
            </a:r>
            <a:r>
              <a:rPr lang="en-US" altLang="zh-TW" b="1" dirty="0" smtClean="0">
                <a:ea typeface="微軟正黑體" panose="020B0604030504040204" pitchFamily="34" charset="-120"/>
              </a:rPr>
              <a:t>MAC</a:t>
            </a:r>
            <a:r>
              <a:rPr lang="zh-TW" altLang="en-US" b="1" dirty="0" smtClean="0">
                <a:ea typeface="微軟正黑體" panose="020B0604030504040204" pitchFamily="34" charset="-120"/>
              </a:rPr>
              <a:t>代號</a:t>
            </a:r>
            <a:endParaRPr lang="zh-TW" altLang="en-US" b="1" dirty="0">
              <a:ea typeface="微軟正黑體" panose="020B0604030504040204" pitchFamily="34" charset="-120"/>
            </a:endParaRPr>
          </a:p>
        </p:txBody>
      </p:sp>
      <p:cxnSp>
        <p:nvCxnSpPr>
          <p:cNvPr id="22" name="直線單箭頭接點 21"/>
          <p:cNvCxnSpPr/>
          <p:nvPr/>
        </p:nvCxnSpPr>
        <p:spPr>
          <a:xfrm flipH="1">
            <a:off x="3059832" y="2575036"/>
            <a:ext cx="504056" cy="1196752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字方塊 29"/>
          <p:cNvSpPr txBox="1"/>
          <p:nvPr/>
        </p:nvSpPr>
        <p:spPr>
          <a:xfrm>
            <a:off x="7956376" y="3523074"/>
            <a:ext cx="959681" cy="5539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lIns="36000" tIns="0" rIns="0" bIns="0" rtlCol="0">
            <a:spAutoFit/>
          </a:bodyPr>
          <a:lstStyle/>
          <a:p>
            <a:r>
              <a:rPr lang="en-US" altLang="zh-TW" b="1" dirty="0" smtClean="0">
                <a:ea typeface="微軟正黑體" panose="020B0604030504040204" pitchFamily="34" charset="-120"/>
              </a:rPr>
              <a:t>4. </a:t>
            </a:r>
            <a:r>
              <a:rPr lang="zh-TW" altLang="en-US" b="1" dirty="0" smtClean="0">
                <a:ea typeface="微軟正黑體" panose="020B0604030504040204" pitchFamily="34" charset="-120"/>
              </a:rPr>
              <a:t>選擇正</a:t>
            </a:r>
            <a:r>
              <a:rPr lang="en-US" altLang="zh-TW" b="1" dirty="0" smtClean="0">
                <a:ea typeface="微軟正黑體" panose="020B0604030504040204" pitchFamily="34" charset="-120"/>
              </a:rPr>
              <a:t/>
            </a:r>
            <a:br>
              <a:rPr lang="en-US" altLang="zh-TW" b="1" dirty="0" smtClean="0">
                <a:ea typeface="微軟正黑體" panose="020B0604030504040204" pitchFamily="34" charset="-120"/>
              </a:rPr>
            </a:br>
            <a:r>
              <a:rPr lang="zh-TW" altLang="en-US" b="1" dirty="0" smtClean="0">
                <a:ea typeface="微軟正黑體" panose="020B0604030504040204" pitchFamily="34" charset="-120"/>
              </a:rPr>
              <a:t>確的</a:t>
            </a:r>
            <a:r>
              <a:rPr lang="en-US" altLang="zh-TW" b="1" dirty="0" smtClean="0">
                <a:ea typeface="微軟正黑體" panose="020B0604030504040204" pitchFamily="34" charset="-120"/>
              </a:rPr>
              <a:t>AP</a:t>
            </a:r>
            <a:endParaRPr lang="zh-TW" altLang="en-US" b="1" dirty="0">
              <a:ea typeface="微軟正黑體" panose="020B0604030504040204" pitchFamily="34" charset="-120"/>
            </a:endParaRPr>
          </a:p>
        </p:txBody>
      </p:sp>
      <p:sp>
        <p:nvSpPr>
          <p:cNvPr id="31" name="文字方塊 30"/>
          <p:cNvSpPr txBox="1"/>
          <p:nvPr/>
        </p:nvSpPr>
        <p:spPr>
          <a:xfrm>
            <a:off x="7898881" y="4376137"/>
            <a:ext cx="1137615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lIns="36000" tIns="0" rIns="0" bIns="0" rtlCol="0">
            <a:spAutoFit/>
          </a:bodyPr>
          <a:lstStyle/>
          <a:p>
            <a:r>
              <a:rPr lang="en-US" altLang="zh-TW" b="1" dirty="0" smtClean="0">
                <a:ea typeface="微軟正黑體" panose="020B0604030504040204" pitchFamily="34" charset="-120"/>
              </a:rPr>
              <a:t>5.</a:t>
            </a:r>
            <a:r>
              <a:rPr lang="zh-TW" altLang="en-US" b="1" dirty="0" smtClean="0">
                <a:ea typeface="微軟正黑體" panose="020B0604030504040204" pitchFamily="34" charset="-120"/>
              </a:rPr>
              <a:t>輸入密碼</a:t>
            </a:r>
            <a:endParaRPr lang="zh-TW" altLang="en-US" b="1" dirty="0">
              <a:ea typeface="微軟正黑體" panose="020B0604030504040204" pitchFamily="34" charset="-120"/>
            </a:endParaRPr>
          </a:p>
        </p:txBody>
      </p:sp>
      <p:sp>
        <p:nvSpPr>
          <p:cNvPr id="32" name="文字方塊 31"/>
          <p:cNvSpPr txBox="1"/>
          <p:nvPr/>
        </p:nvSpPr>
        <p:spPr>
          <a:xfrm>
            <a:off x="6084168" y="1484784"/>
            <a:ext cx="2226054" cy="830997"/>
          </a:xfrm>
          <a:prstGeom prst="rect">
            <a:avLst/>
          </a:prstGeom>
          <a:noFill/>
        </p:spPr>
        <p:txBody>
          <a:bodyPr wrap="none" lIns="36000" tIns="0" rIns="0" bIns="0" rtlCol="0">
            <a:spAutoFit/>
          </a:bodyPr>
          <a:lstStyle/>
          <a:p>
            <a:r>
              <a:rPr lang="en-US" altLang="zh-TW" b="1" dirty="0" smtClean="0">
                <a:ea typeface="微軟正黑體" panose="020B0604030504040204" pitchFamily="34" charset="-120"/>
              </a:rPr>
              <a:t>3.</a:t>
            </a:r>
          </a:p>
          <a:p>
            <a:r>
              <a:rPr lang="zh-TW" altLang="en-US" b="1" dirty="0" smtClean="0">
                <a:ea typeface="微軟正黑體" panose="020B0604030504040204" pitchFamily="34" charset="-120"/>
              </a:rPr>
              <a:t>開啟瀏覽器</a:t>
            </a:r>
            <a:r>
              <a:rPr lang="en-US" altLang="zh-TW" b="1" dirty="0" smtClean="0">
                <a:ea typeface="微軟正黑體" panose="020B0604030504040204" pitchFamily="34" charset="-120"/>
              </a:rPr>
              <a:t>,</a:t>
            </a:r>
            <a:r>
              <a:rPr lang="zh-TW" altLang="en-US" b="1" dirty="0" smtClean="0">
                <a:ea typeface="微軟正黑體" panose="020B0604030504040204" pitchFamily="34" charset="-120"/>
              </a:rPr>
              <a:t> 網址輸入</a:t>
            </a:r>
            <a:r>
              <a:rPr lang="en-US" altLang="zh-TW" b="1" dirty="0" smtClean="0">
                <a:ea typeface="微軟正黑體" panose="020B0604030504040204" pitchFamily="34" charset="-120"/>
              </a:rPr>
              <a:t/>
            </a:r>
            <a:br>
              <a:rPr lang="en-US" altLang="zh-TW" b="1" dirty="0" smtClean="0">
                <a:ea typeface="微軟正黑體" panose="020B0604030504040204" pitchFamily="34" charset="-120"/>
              </a:rPr>
            </a:br>
            <a:r>
              <a:rPr lang="en-US" altLang="zh-TW" b="1" dirty="0" smtClean="0">
                <a:ea typeface="微軟正黑體" panose="020B0604030504040204" pitchFamily="34" charset="-120"/>
              </a:rPr>
              <a:t>192.168.0.1</a:t>
            </a:r>
            <a:endParaRPr lang="zh-TW" altLang="en-US" b="1" dirty="0">
              <a:ea typeface="微軟正黑體" panose="020B0604030504040204" pitchFamily="34" charset="-120"/>
            </a:endParaRPr>
          </a:p>
        </p:txBody>
      </p:sp>
      <p:cxnSp>
        <p:nvCxnSpPr>
          <p:cNvPr id="33" name="直線單箭頭接點 32"/>
          <p:cNvCxnSpPr/>
          <p:nvPr/>
        </p:nvCxnSpPr>
        <p:spPr>
          <a:xfrm flipH="1">
            <a:off x="6516216" y="2303253"/>
            <a:ext cx="425051" cy="765707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標題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ArduTalk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聯網設定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8" name="文字方塊 37"/>
          <p:cNvSpPr txBox="1"/>
          <p:nvPr/>
        </p:nvSpPr>
        <p:spPr>
          <a:xfrm>
            <a:off x="5501557" y="5932028"/>
            <a:ext cx="3462931" cy="553998"/>
          </a:xfrm>
          <a:prstGeom prst="rect">
            <a:avLst/>
          </a:prstGeom>
          <a:noFill/>
        </p:spPr>
        <p:txBody>
          <a:bodyPr wrap="none" lIns="36000" tIns="0" rIns="0" bIns="0" rtlCol="0">
            <a:spAutoFit/>
          </a:bodyPr>
          <a:lstStyle/>
          <a:p>
            <a:r>
              <a:rPr lang="en-US" altLang="zh-TW" b="1" dirty="0" smtClean="0">
                <a:ea typeface="微軟正黑體" panose="020B0604030504040204" pitchFamily="34" charset="-120"/>
              </a:rPr>
              <a:t>6. </a:t>
            </a:r>
            <a:r>
              <a:rPr lang="zh-TW" altLang="en-US" b="1" dirty="0" smtClean="0">
                <a:ea typeface="微軟正黑體" panose="020B0604030504040204" pitchFamily="34" charset="-120"/>
              </a:rPr>
              <a:t>連線成功後</a:t>
            </a:r>
            <a:r>
              <a:rPr lang="zh-TW" altLang="en-US" b="1" dirty="0" smtClean="0">
                <a:ea typeface="微軟正黑體" panose="020B0604030504040204" pitchFamily="34" charset="-120"/>
              </a:rPr>
              <a:t>燈</a:t>
            </a:r>
            <a:r>
              <a:rPr lang="zh-TW" altLang="en-US" b="1" dirty="0" smtClean="0">
                <a:ea typeface="微軟正黑體" panose="020B0604030504040204" pitchFamily="34" charset="-120"/>
              </a:rPr>
              <a:t>號</a:t>
            </a:r>
            <a:r>
              <a:rPr lang="zh-TW" altLang="en-US" b="1" dirty="0" smtClean="0">
                <a:solidFill>
                  <a:srgbClr val="0000FF"/>
                </a:solidFill>
                <a:ea typeface="微軟正黑體" panose="020B0604030504040204" pitchFamily="34" charset="-120"/>
              </a:rPr>
              <a:t>每</a:t>
            </a:r>
            <a:r>
              <a:rPr lang="zh-TW" altLang="en-US" b="1" dirty="0" smtClean="0">
                <a:solidFill>
                  <a:srgbClr val="0000FF"/>
                </a:solidFill>
                <a:ea typeface="微軟正黑體" panose="020B0604030504040204" pitchFamily="34" charset="-120"/>
              </a:rPr>
              <a:t>兩秒閃</a:t>
            </a:r>
            <a:r>
              <a:rPr lang="zh-TW" altLang="en-US" b="1" dirty="0" smtClean="0">
                <a:solidFill>
                  <a:srgbClr val="0000FF"/>
                </a:solidFill>
                <a:ea typeface="微軟正黑體" panose="020B0604030504040204" pitchFamily="34" charset="-120"/>
              </a:rPr>
              <a:t>一下</a:t>
            </a:r>
            <a:r>
              <a:rPr lang="en-US" altLang="zh-TW" b="1" dirty="0" smtClean="0">
                <a:solidFill>
                  <a:srgbClr val="0000FF"/>
                </a:solidFill>
                <a:ea typeface="微軟正黑體" panose="020B0604030504040204" pitchFamily="34" charset="-120"/>
              </a:rPr>
              <a:t/>
            </a:r>
            <a:br>
              <a:rPr lang="en-US" altLang="zh-TW" b="1" dirty="0" smtClean="0">
                <a:solidFill>
                  <a:srgbClr val="0000FF"/>
                </a:solidFill>
                <a:ea typeface="微軟正黑體" panose="020B0604030504040204" pitchFamily="34" charset="-120"/>
              </a:rPr>
            </a:br>
            <a:r>
              <a:rPr lang="zh-TW" altLang="en-US" b="1" dirty="0" smtClean="0">
                <a:ea typeface="微軟正黑體" panose="020B0604030504040204" pitchFamily="34" charset="-120"/>
              </a:rPr>
              <a:t>表示已連</a:t>
            </a:r>
            <a:r>
              <a:rPr lang="zh-TW" altLang="en-US" b="1" dirty="0" smtClean="0">
                <a:ea typeface="微軟正黑體" panose="020B0604030504040204" pitchFamily="34" charset="-120"/>
              </a:rPr>
              <a:t>上</a:t>
            </a:r>
            <a:r>
              <a:rPr lang="en-US" altLang="zh-TW" b="1" dirty="0" smtClean="0">
                <a:ea typeface="微軟正黑體" panose="020B0604030504040204" pitchFamily="34" charset="-120"/>
              </a:rPr>
              <a:t>IoTtalk</a:t>
            </a:r>
            <a:r>
              <a:rPr lang="zh-TW" altLang="en-US" b="1" dirty="0" smtClean="0">
                <a:ea typeface="微軟正黑體" panose="020B0604030504040204" pitchFamily="34" charset="-120"/>
              </a:rPr>
              <a:t>並</a:t>
            </a:r>
            <a:r>
              <a:rPr lang="zh-TW" altLang="en-US" b="1" dirty="0" smtClean="0">
                <a:ea typeface="微軟正黑體" panose="020B0604030504040204" pitchFamily="34" charset="-120"/>
              </a:rPr>
              <a:t>可以開始</a:t>
            </a:r>
            <a:r>
              <a:rPr lang="zh-TW" altLang="en-US" b="1" dirty="0" smtClean="0">
                <a:ea typeface="微軟正黑體" panose="020B0604030504040204" pitchFamily="34" charset="-120"/>
              </a:rPr>
              <a:t>使用</a:t>
            </a:r>
            <a:endParaRPr lang="zh-TW" altLang="en-US" b="1" dirty="0">
              <a:ea typeface="微軟正黑體" panose="020B0604030504040204" pitchFamily="34" charset="-120"/>
            </a:endParaRPr>
          </a:p>
        </p:txBody>
      </p:sp>
      <p:cxnSp>
        <p:nvCxnSpPr>
          <p:cNvPr id="41" name="直線單箭頭接點 40"/>
          <p:cNvCxnSpPr>
            <a:stCxn id="38" idx="1"/>
          </p:cNvCxnSpPr>
          <p:nvPr/>
        </p:nvCxnSpPr>
        <p:spPr>
          <a:xfrm flipH="1" flipV="1">
            <a:off x="1547664" y="2924944"/>
            <a:ext cx="3953893" cy="3284083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字方塊 28"/>
          <p:cNvSpPr txBox="1"/>
          <p:nvPr/>
        </p:nvSpPr>
        <p:spPr>
          <a:xfrm>
            <a:off x="3419872" y="4077072"/>
            <a:ext cx="1421346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lIns="36000" tIns="0" rIns="0" bIns="0" rtlCol="0">
            <a:spAutoFit/>
          </a:bodyPr>
          <a:lstStyle/>
          <a:p>
            <a:r>
              <a:rPr lang="zh-TW" altLang="en-US" b="1" dirty="0">
                <a:ea typeface="微軟正黑體" panose="020B0604030504040204" pitchFamily="34" charset="-120"/>
              </a:rPr>
              <a:t>找到後連上去</a:t>
            </a:r>
            <a:endParaRPr lang="zh-TW" altLang="en-US" b="1" dirty="0">
              <a:ea typeface="微軟正黑體" panose="020B0604030504040204" pitchFamily="34" charset="-120"/>
            </a:endParaRPr>
          </a:p>
        </p:txBody>
      </p:sp>
      <p:sp>
        <p:nvSpPr>
          <p:cNvPr id="44" name="文字方塊 43"/>
          <p:cNvSpPr txBox="1"/>
          <p:nvPr/>
        </p:nvSpPr>
        <p:spPr>
          <a:xfrm>
            <a:off x="2483768" y="5373216"/>
            <a:ext cx="1652179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lIns="36000" tIns="0" rIns="0" bIns="0" rtlCol="0">
            <a:spAutoFit/>
          </a:bodyPr>
          <a:lstStyle/>
          <a:p>
            <a:r>
              <a:rPr lang="zh-TW" altLang="en-US" b="1" dirty="0">
                <a:ea typeface="微軟正黑體" panose="020B0604030504040204" pitchFamily="34" charset="-120"/>
              </a:rPr>
              <a:t>若等</a:t>
            </a:r>
            <a:r>
              <a:rPr lang="zh-TW" altLang="en-US" b="1" dirty="0" smtClean="0">
                <a:ea typeface="微軟正黑體" panose="020B0604030504040204" pitchFamily="34" charset="-120"/>
              </a:rPr>
              <a:t>一陣子還是</a:t>
            </a:r>
            <a:r>
              <a:rPr lang="en-US" altLang="zh-TW" b="1" dirty="0" smtClean="0">
                <a:ea typeface="微軟正黑體" panose="020B0604030504040204" pitchFamily="34" charset="-120"/>
              </a:rPr>
              <a:t/>
            </a:r>
            <a:br>
              <a:rPr lang="en-US" altLang="zh-TW" b="1" dirty="0" smtClean="0">
                <a:ea typeface="微軟正黑體" panose="020B0604030504040204" pitchFamily="34" charset="-120"/>
              </a:rPr>
            </a:br>
            <a:r>
              <a:rPr lang="zh-TW" altLang="en-US" b="1" dirty="0" smtClean="0">
                <a:ea typeface="微軟正黑體" panose="020B0604030504040204" pitchFamily="34" charset="-120"/>
              </a:rPr>
              <a:t>沒看到</a:t>
            </a:r>
            <a:r>
              <a:rPr lang="zh-TW" altLang="en-US" b="1" dirty="0" smtClean="0">
                <a:ea typeface="微軟正黑體" panose="020B0604030504040204" pitchFamily="34" charset="-120"/>
              </a:rPr>
              <a:t>可按一下</a:t>
            </a:r>
            <a:endParaRPr lang="en-US" altLang="zh-TW" b="1" dirty="0" smtClean="0">
              <a:ea typeface="微軟正黑體" panose="020B0604030504040204" pitchFamily="34" charset="-120"/>
            </a:endParaRPr>
          </a:p>
          <a:p>
            <a:r>
              <a:rPr lang="en-US" altLang="zh-TW" b="1" dirty="0" smtClean="0">
                <a:ea typeface="微軟正黑體" panose="020B0604030504040204" pitchFamily="34" charset="-120"/>
              </a:rPr>
              <a:t>RST</a:t>
            </a:r>
            <a:r>
              <a:rPr lang="zh-TW" altLang="en-US" b="1" dirty="0" smtClean="0">
                <a:ea typeface="微軟正黑體" panose="020B0604030504040204" pitchFamily="34" charset="-120"/>
              </a:rPr>
              <a:t>按鈕</a:t>
            </a:r>
            <a:r>
              <a:rPr lang="zh-TW" altLang="en-US" b="1" dirty="0">
                <a:ea typeface="微軟正黑體" panose="020B0604030504040204" pitchFamily="34" charset="-120"/>
              </a:rPr>
              <a:t>再找找</a:t>
            </a:r>
            <a:endParaRPr lang="zh-TW" altLang="en-US" b="1" dirty="0"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37357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846" y="1785218"/>
            <a:ext cx="7260562" cy="48121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矩形 2"/>
          <p:cNvSpPr/>
          <p:nvPr/>
        </p:nvSpPr>
        <p:spPr>
          <a:xfrm>
            <a:off x="3720150" y="2223856"/>
            <a:ext cx="720080" cy="2376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橢圓 1"/>
          <p:cNvSpPr/>
          <p:nvPr/>
        </p:nvSpPr>
        <p:spPr>
          <a:xfrm>
            <a:off x="3779912" y="2162649"/>
            <a:ext cx="360040" cy="36004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TW" sz="2800" b="1" dirty="0" smtClean="0"/>
              <a:t>1</a:t>
            </a:r>
            <a:endParaRPr lang="zh-TW" altLang="en-US" sz="2800" b="1" dirty="0"/>
          </a:p>
        </p:txBody>
      </p:sp>
      <p:sp>
        <p:nvSpPr>
          <p:cNvPr id="5" name="橢圓 4"/>
          <p:cNvSpPr/>
          <p:nvPr/>
        </p:nvSpPr>
        <p:spPr>
          <a:xfrm>
            <a:off x="3851920" y="3912804"/>
            <a:ext cx="360040" cy="36004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TW" sz="2800" b="1" dirty="0" smtClean="0"/>
              <a:t>2</a:t>
            </a:r>
            <a:endParaRPr lang="zh-TW" altLang="en-US" sz="2800" b="1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DA4F4-52DE-44A2-9828-6F971FD0A35D}" type="slidenum">
              <a:rPr lang="zh-TW" altLang="en-US" smtClean="0"/>
              <a:t>8</a:t>
            </a:fld>
            <a:endParaRPr lang="zh-TW" altLang="en-US"/>
          </a:p>
        </p:txBody>
      </p:sp>
      <p:sp>
        <p:nvSpPr>
          <p:cNvPr id="7" name="標題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如何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在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IoTtalk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上叫出</a:t>
            </a:r>
            <a:r>
              <a:rPr lang="en-US" altLang="zh-TW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NodeMCU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?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708931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2160736"/>
            <a:ext cx="7885113" cy="429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橢圓 2"/>
          <p:cNvSpPr/>
          <p:nvPr/>
        </p:nvSpPr>
        <p:spPr>
          <a:xfrm>
            <a:off x="3644522" y="5090498"/>
            <a:ext cx="360040" cy="36004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TW" sz="2800" b="1" dirty="0" smtClean="0"/>
              <a:t>3</a:t>
            </a:r>
            <a:endParaRPr lang="zh-TW" altLang="en-US" sz="2800" b="1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DA4F4-52DE-44A2-9828-6F971FD0A35D}" type="slidenum">
              <a:rPr lang="zh-TW" altLang="en-US" smtClean="0"/>
              <a:t>9</a:t>
            </a:fld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2735247" y="548680"/>
            <a:ext cx="367350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TW" altLang="en-US" sz="2400" b="1" dirty="0" smtClean="0">
                <a:ea typeface="微軟正黑體" panose="020B0604030504040204" pitchFamily="34" charset="-120"/>
              </a:rPr>
              <a:t>新增屬於</a:t>
            </a:r>
            <a:r>
              <a:rPr lang="zh-TW" altLang="en-US" sz="2400" b="1" dirty="0">
                <a:ea typeface="微軟正黑體" panose="020B0604030504040204" pitchFamily="34" charset="-120"/>
              </a:rPr>
              <a:t>自己</a:t>
            </a:r>
            <a:r>
              <a:rPr lang="zh-TW" altLang="en-US" sz="2400" b="1" dirty="0" smtClean="0">
                <a:ea typeface="微軟正黑體" panose="020B0604030504040204" pitchFamily="34" charset="-120"/>
              </a:rPr>
              <a:t>的</a:t>
            </a:r>
            <a:r>
              <a:rPr lang="zh-TW" altLang="en-US" sz="2400" b="1" dirty="0">
                <a:ea typeface="微軟正黑體" panose="020B0604030504040204" pitchFamily="34" charset="-120"/>
              </a:rPr>
              <a:t>專案</a:t>
            </a:r>
            <a:r>
              <a:rPr lang="en-US" altLang="zh-TW" sz="2400" b="1" dirty="0" smtClean="0">
                <a:ea typeface="微軟正黑體" panose="020B0604030504040204" pitchFamily="34" charset="-120"/>
              </a:rPr>
              <a:t>Project</a:t>
            </a:r>
            <a:endParaRPr lang="zh-TW" altLang="en-US" sz="2400" b="1" dirty="0"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625819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1601</TotalTime>
  <Words>1495</Words>
  <Application>Microsoft Office PowerPoint</Application>
  <PresentationFormat>如螢幕大小 (4:3)</PresentationFormat>
  <Paragraphs>356</Paragraphs>
  <Slides>50</Slides>
  <Notes>0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50</vt:i4>
      </vt:variant>
    </vt:vector>
  </HeadingPairs>
  <TitlesOfParts>
    <vt:vector size="51" baseType="lpstr">
      <vt:lpstr>Office 佈景主題</vt:lpstr>
      <vt:lpstr>PowerPoint 簡報</vt:lpstr>
      <vt:lpstr>ArduTalk是什麼?</vt:lpstr>
      <vt:lpstr>IoTtalk是什麼?</vt:lpstr>
      <vt:lpstr>ArduTalk使用之微控板</vt:lpstr>
      <vt:lpstr>ArduTalk物聯網應用開發實驗材料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ArduTalk實作範例</vt:lpstr>
      <vt:lpstr>LAB1 – RGB LED控制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多多嘗試各總可能的連接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Jyneda</dc:creator>
  <cp:lastModifiedBy>Jyneda</cp:lastModifiedBy>
  <cp:revision>117</cp:revision>
  <dcterms:created xsi:type="dcterms:W3CDTF">2018-01-06T16:21:23Z</dcterms:created>
  <dcterms:modified xsi:type="dcterms:W3CDTF">2018-01-08T17:21:50Z</dcterms:modified>
</cp:coreProperties>
</file>